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372" r:id="rId2"/>
    <p:sldId id="423" r:id="rId3"/>
    <p:sldId id="424" r:id="rId4"/>
    <p:sldId id="425" r:id="rId5"/>
    <p:sldId id="406" r:id="rId6"/>
    <p:sldId id="407" r:id="rId7"/>
    <p:sldId id="408" r:id="rId8"/>
    <p:sldId id="409" r:id="rId9"/>
    <p:sldId id="410" r:id="rId10"/>
    <p:sldId id="411" r:id="rId11"/>
    <p:sldId id="412" r:id="rId12"/>
    <p:sldId id="401" r:id="rId13"/>
    <p:sldId id="396" r:id="rId14"/>
    <p:sldId id="397" r:id="rId15"/>
    <p:sldId id="392" r:id="rId16"/>
    <p:sldId id="399" r:id="rId17"/>
    <p:sldId id="393" r:id="rId18"/>
    <p:sldId id="398" r:id="rId19"/>
    <p:sldId id="400" r:id="rId20"/>
    <p:sldId id="394" r:id="rId21"/>
    <p:sldId id="395" r:id="rId22"/>
    <p:sldId id="402" r:id="rId23"/>
    <p:sldId id="403" r:id="rId24"/>
    <p:sldId id="415" r:id="rId25"/>
    <p:sldId id="416" r:id="rId26"/>
    <p:sldId id="417" r:id="rId27"/>
    <p:sldId id="418" r:id="rId28"/>
    <p:sldId id="419" r:id="rId29"/>
    <p:sldId id="420" r:id="rId30"/>
    <p:sldId id="414" r:id="rId31"/>
    <p:sldId id="421" r:id="rId32"/>
    <p:sldId id="422" r:id="rId33"/>
    <p:sldId id="405" r:id="rId34"/>
    <p:sldId id="426" r:id="rId35"/>
    <p:sldId id="427" r:id="rId3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EC2026-B206-44F9-9C95-6B933F3C8CCE}" v="735" dt="2023-12-07T17:03:07.57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51" autoAdjust="0"/>
  </p:normalViewPr>
  <p:slideViewPr>
    <p:cSldViewPr snapToGrid="0">
      <p:cViewPr varScale="1">
        <p:scale>
          <a:sx n="65" d="100"/>
          <a:sy n="65" d="100"/>
        </p:scale>
        <p:origin x="2453"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D52DD-3C17-4A3A-96B4-D20285B585AC}" type="datetimeFigureOut">
              <a:rPr lang="en-US" smtClean="0"/>
              <a:t>1/24/2024</a:t>
            </a:fld>
            <a:endParaRPr lang="en-US"/>
          </a:p>
        </p:txBody>
      </p:sp>
      <p:sp>
        <p:nvSpPr>
          <p:cNvPr id="4" name="Θέση εικόνας διαφάνειας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1B0F4-E952-46B1-A520-64B333389A05}" type="slidenum">
              <a:rPr lang="en-US" smtClean="0"/>
              <a:t>‹#›</a:t>
            </a:fld>
            <a:endParaRPr lang="en-US"/>
          </a:p>
        </p:txBody>
      </p:sp>
    </p:spTree>
    <p:extLst>
      <p:ext uri="{BB962C8B-B14F-4D97-AF65-F5344CB8AC3E}">
        <p14:creationId xmlns:p14="http://schemas.microsoft.com/office/powerpoint/2010/main" val="4155055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691B0F4-E952-46B1-A520-64B333389A05}" type="slidenum">
              <a:rPr lang="en-US" smtClean="0"/>
              <a:t>29</a:t>
            </a:fld>
            <a:endParaRPr lang="en-US"/>
          </a:p>
        </p:txBody>
      </p:sp>
    </p:spTree>
    <p:extLst>
      <p:ext uri="{BB962C8B-B14F-4D97-AF65-F5344CB8AC3E}">
        <p14:creationId xmlns:p14="http://schemas.microsoft.com/office/powerpoint/2010/main" val="121544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93BDD02-9A09-47A6-83C8-18B6D1C93E4D}"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8B63E-09B7-4847-9700-723D94451773}" type="slidenum">
              <a:rPr lang="en-US" smtClean="0"/>
              <a:t>‹#›</a:t>
            </a:fld>
            <a:endParaRPr lang="en-US"/>
          </a:p>
        </p:txBody>
      </p:sp>
    </p:spTree>
    <p:extLst>
      <p:ext uri="{BB962C8B-B14F-4D97-AF65-F5344CB8AC3E}">
        <p14:creationId xmlns:p14="http://schemas.microsoft.com/office/powerpoint/2010/main" val="383714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ED7D6DA-31BB-4C59-A96C-42DC548C3E2D}"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8B63E-09B7-4847-9700-723D94451773}" type="slidenum">
              <a:rPr lang="en-US" smtClean="0"/>
              <a:t>‹#›</a:t>
            </a:fld>
            <a:endParaRPr lang="en-US"/>
          </a:p>
        </p:txBody>
      </p:sp>
    </p:spTree>
    <p:extLst>
      <p:ext uri="{BB962C8B-B14F-4D97-AF65-F5344CB8AC3E}">
        <p14:creationId xmlns:p14="http://schemas.microsoft.com/office/powerpoint/2010/main" val="184518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4A0E771-58E8-4C4F-8847-D7FC2F7D7C9D}"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8B63E-09B7-4847-9700-723D94451773}" type="slidenum">
              <a:rPr lang="en-US" smtClean="0"/>
              <a:t>‹#›</a:t>
            </a:fld>
            <a:endParaRPr lang="en-US"/>
          </a:p>
        </p:txBody>
      </p:sp>
    </p:spTree>
    <p:extLst>
      <p:ext uri="{BB962C8B-B14F-4D97-AF65-F5344CB8AC3E}">
        <p14:creationId xmlns:p14="http://schemas.microsoft.com/office/powerpoint/2010/main" val="215086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E24D141-60DB-409A-9E72-09E0EA9EDAE9}"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8B63E-09B7-4847-9700-723D94451773}" type="slidenum">
              <a:rPr lang="en-US" smtClean="0"/>
              <a:t>‹#›</a:t>
            </a:fld>
            <a:endParaRPr lang="en-US"/>
          </a:p>
        </p:txBody>
      </p:sp>
    </p:spTree>
    <p:extLst>
      <p:ext uri="{BB962C8B-B14F-4D97-AF65-F5344CB8AC3E}">
        <p14:creationId xmlns:p14="http://schemas.microsoft.com/office/powerpoint/2010/main" val="173516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C118BE6-0B1C-425E-B557-D8A1DB894AC7}" type="datetime1">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8B63E-09B7-4847-9700-723D94451773}" type="slidenum">
              <a:rPr lang="en-US" smtClean="0"/>
              <a:t>‹#›</a:t>
            </a:fld>
            <a:endParaRPr lang="en-US"/>
          </a:p>
        </p:txBody>
      </p:sp>
    </p:spTree>
    <p:extLst>
      <p:ext uri="{BB962C8B-B14F-4D97-AF65-F5344CB8AC3E}">
        <p14:creationId xmlns:p14="http://schemas.microsoft.com/office/powerpoint/2010/main" val="53653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1AE638C-5C04-407C-A1E0-BF18FD1A1953}"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8B63E-09B7-4847-9700-723D94451773}" type="slidenum">
              <a:rPr lang="en-US" smtClean="0"/>
              <a:t>‹#›</a:t>
            </a:fld>
            <a:endParaRPr lang="en-US"/>
          </a:p>
        </p:txBody>
      </p:sp>
    </p:spTree>
    <p:extLst>
      <p:ext uri="{BB962C8B-B14F-4D97-AF65-F5344CB8AC3E}">
        <p14:creationId xmlns:p14="http://schemas.microsoft.com/office/powerpoint/2010/main" val="140046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472381" y="3618442"/>
            <a:ext cx="2901255" cy="532218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Content Placeholder 5"/>
          <p:cNvSpPr>
            <a:spLocks noGrp="1"/>
          </p:cNvSpPr>
          <p:nvPr>
            <p:ph sz="quarter" idx="4"/>
          </p:nvPr>
        </p:nvSpPr>
        <p:spPr>
          <a:xfrm>
            <a:off x="3471863" y="3618442"/>
            <a:ext cx="2915543" cy="532218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1D3F2B3-2213-4EBC-B083-AD01359EF548}" type="datetime1">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98B63E-09B7-4847-9700-723D94451773}" type="slidenum">
              <a:rPr lang="en-US" smtClean="0"/>
              <a:t>‹#›</a:t>
            </a:fld>
            <a:endParaRPr lang="en-US"/>
          </a:p>
        </p:txBody>
      </p:sp>
    </p:spTree>
    <p:extLst>
      <p:ext uri="{BB962C8B-B14F-4D97-AF65-F5344CB8AC3E}">
        <p14:creationId xmlns:p14="http://schemas.microsoft.com/office/powerpoint/2010/main" val="60266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C8F800C-45A3-466B-ACBB-5A4369F3B32B}" type="datetime1">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98B63E-09B7-4847-9700-723D94451773}" type="slidenum">
              <a:rPr lang="en-US" smtClean="0"/>
              <a:t>‹#›</a:t>
            </a:fld>
            <a:endParaRPr lang="en-US"/>
          </a:p>
        </p:txBody>
      </p:sp>
    </p:spTree>
    <p:extLst>
      <p:ext uri="{BB962C8B-B14F-4D97-AF65-F5344CB8AC3E}">
        <p14:creationId xmlns:p14="http://schemas.microsoft.com/office/powerpoint/2010/main" val="325246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C257F-BD80-402D-9718-B88605EFF0EC}" type="datetime1">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98B63E-09B7-4847-9700-723D94451773}" type="slidenum">
              <a:rPr lang="en-US" smtClean="0"/>
              <a:t>‹#›</a:t>
            </a:fld>
            <a:endParaRPr lang="en-US"/>
          </a:p>
        </p:txBody>
      </p:sp>
    </p:spTree>
    <p:extLst>
      <p:ext uri="{BB962C8B-B14F-4D97-AF65-F5344CB8AC3E}">
        <p14:creationId xmlns:p14="http://schemas.microsoft.com/office/powerpoint/2010/main" val="418239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606D1C8-5BAA-4969-B2D6-CBB250407072}"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8B63E-09B7-4847-9700-723D94451773}" type="slidenum">
              <a:rPr lang="en-US" smtClean="0"/>
              <a:t>‹#›</a:t>
            </a:fld>
            <a:endParaRPr lang="en-US"/>
          </a:p>
        </p:txBody>
      </p:sp>
    </p:spTree>
    <p:extLst>
      <p:ext uri="{BB962C8B-B14F-4D97-AF65-F5344CB8AC3E}">
        <p14:creationId xmlns:p14="http://schemas.microsoft.com/office/powerpoint/2010/main" val="127904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7D1B70F-81A6-47C7-992A-0D57F5B7E104}" type="datetime1">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8B63E-09B7-4847-9700-723D94451773}" type="slidenum">
              <a:rPr lang="en-US" smtClean="0"/>
              <a:t>‹#›</a:t>
            </a:fld>
            <a:endParaRPr lang="en-US"/>
          </a:p>
        </p:txBody>
      </p:sp>
    </p:spTree>
    <p:extLst>
      <p:ext uri="{BB962C8B-B14F-4D97-AF65-F5344CB8AC3E}">
        <p14:creationId xmlns:p14="http://schemas.microsoft.com/office/powerpoint/2010/main" val="1980587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BD61592-0B7D-44AF-BB4C-E41BC4F5717F}" type="datetime1">
              <a:rPr lang="en-US" smtClean="0"/>
              <a:t>1/24/2024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598B63E-09B7-4847-9700-723D94451773}" type="slidenum">
              <a:rPr lang="en-US" smtClean="0"/>
              <a:t>‹#›</a:t>
            </a:fld>
            <a:endParaRPr lang="en-US"/>
          </a:p>
        </p:txBody>
      </p:sp>
    </p:spTree>
    <p:extLst>
      <p:ext uri="{BB962C8B-B14F-4D97-AF65-F5344CB8AC3E}">
        <p14:creationId xmlns:p14="http://schemas.microsoft.com/office/powerpoint/2010/main" val="3121547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pt.slideshare.net/mankost/20-8483831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slideshare.net/mankost/16-8326652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l.wikipedia.org/wiki/%CE%9C%CE%AC%CF%87%CE%B7_%CF%84%CE%BF%CF%85_%CE%9C%CE%B1%CF%81%CE%B1%CE%B8%CF%8E%CE%BD%CE%B1#/media/%CE%91%CF%81%CF%87%CE%B5%CE%AF%CE%BF:1stphaseofbattlemarathon.gif" TargetMode="Externa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oloigiatopaidi.g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oloigiatopaidi.g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playlist?list=PL6N-QIDgugWW3TAPkKl6LPSTQj3zn3r5Z" TargetMode="External"/><Relationship Id="rId3" Type="http://schemas.openxmlformats.org/officeDocument/2006/relationships/hyperlink" Target="https://samouchos.weebly.com/sxediagrammataistoriase.html" TargetMode="External"/><Relationship Id="rId7" Type="http://schemas.openxmlformats.org/officeDocument/2006/relationships/hyperlink" Target="https://www.youtube.com/watch?v=Gx_8NfYAekQ" TargetMode="External"/><Relationship Id="rId2" Type="http://schemas.openxmlformats.org/officeDocument/2006/relationships/hyperlink" Target="https://atheo.gr/%cf%84%ce%ac%ce%be%ce%b7-%ce%b4%ce%84/" TargetMode="External"/><Relationship Id="rId1" Type="http://schemas.openxmlformats.org/officeDocument/2006/relationships/slideLayout" Target="../slideLayouts/slideLayout2.xml"/><Relationship Id="rId6" Type="http://schemas.openxmlformats.org/officeDocument/2006/relationships/hyperlink" Target="https://www.youtube.com/watch?v=Qf8fS1dFqIE&amp;list=PL4WWBtbOK0JPTF-d4ka7yUzwlMF_LyHvC" TargetMode="External"/><Relationship Id="rId5" Type="http://schemas.openxmlformats.org/officeDocument/2006/relationships/hyperlink" Target="https://www.youtube.com/watch?v=uIVlk2WIcnU&amp;list=PLWoB7XbIlYoKtRT2PhcZzM9O_HjQ3OGEu" TargetMode="External"/><Relationship Id="rId10" Type="http://schemas.openxmlformats.org/officeDocument/2006/relationships/hyperlink" Target="https://4alexis.gr/Eclass.html" TargetMode="External"/><Relationship Id="rId4" Type="http://schemas.openxmlformats.org/officeDocument/2006/relationships/hyperlink" Target="https://4alexis.gr/Cclass.html" TargetMode="External"/><Relationship Id="rId9" Type="http://schemas.openxmlformats.org/officeDocument/2006/relationships/hyperlink" Target="https://www.youtube.com/watch?v=4PrrxBIwwxs&amp;list=PL4WWBtbOK0JOSL-dx0GUdYxiS8oY19f04"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slideshare.net/iliasili/i-30549571" TargetMode="External"/><Relationship Id="rId2" Type="http://schemas.openxmlformats.org/officeDocument/2006/relationships/hyperlink" Target="http://www.tiki-toki.com/timeline/entry/39817/-/#vars!date=1030_BC-01-03_20:00:15"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bibliohora.gr/40/1/%CE%9A%CE%B1%CF%84%CE%B7%CE%B3%CE%BF%CF%81%CE%AF%CE%B1/3942/%CE%95%CE%BB%CE%BB%CE%AC%CF%82-%CE%99%CF%83%CF%84%CE%BF%CF%81%CE%AF%CE%B1-%CE%91%CF%81%CF%87%CE%B1%CE%AF%CE%B1-%CE%92%CE%B9%CE%B2%CE%BB%CE%AF%CE%B1-%CE%B3%CE%B9%CE%B1-%CF%80%CE%B1%CE%B9%CE%B4%CE%B9%CE%AC" TargetMode="External"/><Relationship Id="rId2" Type="http://schemas.openxmlformats.org/officeDocument/2006/relationships/hyperlink" Target="https://www.e-schooling.gr/biblia-gia-paidia/ekpaideutika-vivlia-gia-paidia/biblia-istorias-gia-paidia/" TargetMode="External"/><Relationship Id="rId1" Type="http://schemas.openxmlformats.org/officeDocument/2006/relationships/slideLayout" Target="../slideLayouts/slideLayout2.xml"/><Relationship Id="rId5" Type="http://schemas.openxmlformats.org/officeDocument/2006/relationships/hyperlink" Target="https://vizantinaistorika.blogspot.com/2014/04/blog-post_2283.html" TargetMode="External"/><Relationship Id="rId4" Type="http://schemas.openxmlformats.org/officeDocument/2006/relationships/hyperlink" Target="https://www.pediabooks.gr/paidika-vivlia/pedika-vivlia-gnoseon/pedika-vivlia-gia-tin-archea-ellada/"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sychagogein.gr/" TargetMode="External"/><Relationship Id="rId2" Type="http://schemas.openxmlformats.org/officeDocument/2006/relationships/hyperlink" Target="https://blogs.sch.gr/8dimk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AFCB85-03F3-0724-C93E-9BF70B4788DC}"/>
              </a:ext>
            </a:extLst>
          </p:cNvPr>
          <p:cNvSpPr>
            <a:spLocks noGrp="1"/>
          </p:cNvSpPr>
          <p:nvPr>
            <p:ph type="title"/>
          </p:nvPr>
        </p:nvSpPr>
        <p:spPr>
          <a:xfrm>
            <a:off x="471488" y="592754"/>
            <a:ext cx="5915025" cy="1914702"/>
          </a:xfrm>
        </p:spPr>
        <p:txBody>
          <a:bodyPr>
            <a:normAutofit/>
          </a:bodyPr>
          <a:lstStyle/>
          <a:p>
            <a:r>
              <a:rPr lang="el-GR" sz="3600" b="1">
                <a:solidFill>
                  <a:schemeClr val="accent2">
                    <a:lumMod val="50000"/>
                  </a:schemeClr>
                </a:solidFill>
                <a:latin typeface="+mn-lt"/>
              </a:rPr>
              <a:t>Προτάσεις </a:t>
            </a:r>
            <a:r>
              <a:rPr lang="el-GR" sz="3600" b="1" dirty="0">
                <a:solidFill>
                  <a:schemeClr val="accent2">
                    <a:lumMod val="50000"/>
                  </a:schemeClr>
                </a:solidFill>
                <a:latin typeface="+mn-lt"/>
              </a:rPr>
              <a:t>για να μαθαίνουν τα παιδιά πιο εύκολα και αποτελεσματικά Ιστορία</a:t>
            </a:r>
          </a:p>
        </p:txBody>
      </p:sp>
      <p:sp>
        <p:nvSpPr>
          <p:cNvPr id="4" name="Θέση αριθμού διαφάνειας 3">
            <a:extLst>
              <a:ext uri="{FF2B5EF4-FFF2-40B4-BE49-F238E27FC236}">
                <a16:creationId xmlns:a16="http://schemas.microsoft.com/office/drawing/2014/main" id="{A821D9F2-2FDF-4DAF-6803-4AF706561454}"/>
              </a:ext>
            </a:extLst>
          </p:cNvPr>
          <p:cNvSpPr>
            <a:spLocks noGrp="1"/>
          </p:cNvSpPr>
          <p:nvPr>
            <p:ph type="sldNum" sz="quarter" idx="12"/>
          </p:nvPr>
        </p:nvSpPr>
        <p:spPr/>
        <p:txBody>
          <a:bodyPr/>
          <a:lstStyle/>
          <a:p>
            <a:fld id="{B598B63E-09B7-4847-9700-723D94451773}" type="slidenum">
              <a:rPr lang="en-US" smtClean="0"/>
              <a:t>1</a:t>
            </a:fld>
            <a:endParaRPr lang="en-US"/>
          </a:p>
        </p:txBody>
      </p:sp>
      <p:pic>
        <p:nvPicPr>
          <p:cNvPr id="2050" name="Picture 2" descr="Ιστορία Α' Λυκείου - YouTube">
            <a:extLst>
              <a:ext uri="{FF2B5EF4-FFF2-40B4-BE49-F238E27FC236}">
                <a16:creationId xmlns:a16="http://schemas.microsoft.com/office/drawing/2014/main" id="{A1A138D3-2CE4-D1EB-4164-A23BF453E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58" y="5690103"/>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ΕΛΛΗΝΙΚΗ ΙΣΤΟΡΙΑ">
            <a:extLst>
              <a:ext uri="{FF2B5EF4-FFF2-40B4-BE49-F238E27FC236}">
                <a16:creationId xmlns:a16="http://schemas.microsoft.com/office/drawing/2014/main" id="{FAB9AE80-19D5-0FDC-18A9-03A336CBE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58" y="3444126"/>
            <a:ext cx="6204284"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Αρχαία και Βυζαντινή Ιστορία και Πολιτισμός | ΜΗΤΙΔΑ">
            <a:extLst>
              <a:ext uri="{FF2B5EF4-FFF2-40B4-BE49-F238E27FC236}">
                <a16:creationId xmlns:a16="http://schemas.microsoft.com/office/drawing/2014/main" id="{60A86599-6B12-827F-6E85-CD059260AE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813" y="7158404"/>
            <a:ext cx="2781300" cy="1638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41D15B-0475-0682-1AA2-8CA3584DA80D}"/>
              </a:ext>
            </a:extLst>
          </p:cNvPr>
          <p:cNvSpPr txBox="1"/>
          <p:nvPr/>
        </p:nvSpPr>
        <p:spPr>
          <a:xfrm>
            <a:off x="577362" y="9125470"/>
            <a:ext cx="3429000" cy="375552"/>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Εκπαιδευτικός: Έφη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Παληού</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156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B458DD85-0B0A-9786-C354-9A3853701240}"/>
              </a:ext>
            </a:extLst>
          </p:cNvPr>
          <p:cNvSpPr>
            <a:spLocks noGrp="1"/>
          </p:cNvSpPr>
          <p:nvPr>
            <p:ph type="sldNum" sz="quarter" idx="12"/>
          </p:nvPr>
        </p:nvSpPr>
        <p:spPr/>
        <p:txBody>
          <a:bodyPr/>
          <a:lstStyle/>
          <a:p>
            <a:fld id="{B598B63E-09B7-4847-9700-723D94451773}" type="slidenum">
              <a:rPr lang="en-US" smtClean="0"/>
              <a:t>10</a:t>
            </a:fld>
            <a:endParaRPr lang="en-US"/>
          </a:p>
        </p:txBody>
      </p:sp>
      <p:sp>
        <p:nvSpPr>
          <p:cNvPr id="6" name="TextBox 5">
            <a:extLst>
              <a:ext uri="{FF2B5EF4-FFF2-40B4-BE49-F238E27FC236}">
                <a16:creationId xmlns:a16="http://schemas.microsoft.com/office/drawing/2014/main" id="{2435C98F-1D8E-AAFE-F3EE-82A81F7B5F78}"/>
              </a:ext>
            </a:extLst>
          </p:cNvPr>
          <p:cNvSpPr txBox="1"/>
          <p:nvPr/>
        </p:nvSpPr>
        <p:spPr>
          <a:xfrm>
            <a:off x="449727" y="259305"/>
            <a:ext cx="3429000" cy="923330"/>
          </a:xfrm>
          <a:prstGeom prst="rect">
            <a:avLst/>
          </a:prstGeom>
          <a:noFill/>
        </p:spPr>
        <p:txBody>
          <a:bodyPr wrap="square">
            <a:spAutoFit/>
          </a:bodyPr>
          <a:lstStyle/>
          <a:p>
            <a:pPr algn="just"/>
            <a:r>
              <a:rPr lang="el-GR" b="0" i="0" dirty="0">
                <a:solidFill>
                  <a:srgbClr val="831717"/>
                </a:solidFill>
                <a:effectLst/>
                <a:latin typeface="Arial" panose="020B0604020202020204" pitchFamily="34" charset="0"/>
              </a:rPr>
              <a:t>παράθεμα 2</a:t>
            </a:r>
          </a:p>
          <a:p>
            <a:br>
              <a:rPr lang="el-GR" dirty="0"/>
            </a:br>
            <a:endParaRPr lang="el-GR" dirty="0"/>
          </a:p>
        </p:txBody>
      </p:sp>
      <p:sp>
        <p:nvSpPr>
          <p:cNvPr id="8" name="TextBox 7">
            <a:extLst>
              <a:ext uri="{FF2B5EF4-FFF2-40B4-BE49-F238E27FC236}">
                <a16:creationId xmlns:a16="http://schemas.microsoft.com/office/drawing/2014/main" id="{E8C9979C-419E-AF52-FAB5-7893A6F19B3A}"/>
              </a:ext>
            </a:extLst>
          </p:cNvPr>
          <p:cNvSpPr txBox="1"/>
          <p:nvPr/>
        </p:nvSpPr>
        <p:spPr>
          <a:xfrm>
            <a:off x="1878623" y="259305"/>
            <a:ext cx="3429000" cy="369332"/>
          </a:xfrm>
          <a:prstGeom prst="rect">
            <a:avLst/>
          </a:prstGeom>
          <a:noFill/>
        </p:spPr>
        <p:txBody>
          <a:bodyPr wrap="square">
            <a:spAutoFit/>
          </a:bodyPr>
          <a:lstStyle/>
          <a:p>
            <a:r>
              <a:rPr lang="el-GR" b="1" i="0" dirty="0">
                <a:solidFill>
                  <a:srgbClr val="000000"/>
                </a:solidFill>
                <a:effectLst/>
                <a:latin typeface="Arial" panose="020B0604020202020204" pitchFamily="34" charset="0"/>
              </a:rPr>
              <a:t>Το ήθος του Κίμωνα</a:t>
            </a:r>
            <a:endParaRPr lang="el-GR" dirty="0"/>
          </a:p>
        </p:txBody>
      </p:sp>
      <p:sp>
        <p:nvSpPr>
          <p:cNvPr id="10" name="TextBox 9">
            <a:extLst>
              <a:ext uri="{FF2B5EF4-FFF2-40B4-BE49-F238E27FC236}">
                <a16:creationId xmlns:a16="http://schemas.microsoft.com/office/drawing/2014/main" id="{EB368E67-AA02-1F22-03CF-A01F63D2DA73}"/>
              </a:ext>
            </a:extLst>
          </p:cNvPr>
          <p:cNvSpPr txBox="1"/>
          <p:nvPr/>
        </p:nvSpPr>
        <p:spPr>
          <a:xfrm>
            <a:off x="2403231" y="720970"/>
            <a:ext cx="4454769" cy="2862322"/>
          </a:xfrm>
          <a:prstGeom prst="rect">
            <a:avLst/>
          </a:prstGeom>
          <a:noFill/>
        </p:spPr>
        <p:txBody>
          <a:bodyPr wrap="square">
            <a:spAutoFit/>
          </a:bodyPr>
          <a:lstStyle/>
          <a:p>
            <a:r>
              <a:rPr lang="el-GR" b="0" i="0" dirty="0">
                <a:solidFill>
                  <a:srgbClr val="000000"/>
                </a:solidFill>
                <a:effectLst/>
                <a:latin typeface="Arial" panose="020B0604020202020204" pitchFamily="34" charset="0"/>
              </a:rPr>
              <a:t>Κάποτε λένε πως ήρθε στην Αθήνα κάποιος </a:t>
            </a:r>
            <a:r>
              <a:rPr lang="el-GR" b="0" i="0" dirty="0" err="1">
                <a:solidFill>
                  <a:srgbClr val="000000"/>
                </a:solidFill>
                <a:effectLst/>
                <a:latin typeface="Arial" panose="020B0604020202020204" pitchFamily="34" charset="0"/>
              </a:rPr>
              <a:t>Ροισάκης</a:t>
            </a:r>
            <a:r>
              <a:rPr lang="el-GR" b="0" i="0" dirty="0">
                <a:solidFill>
                  <a:srgbClr val="000000"/>
                </a:solidFill>
                <a:effectLst/>
                <a:latin typeface="Arial" panose="020B0604020202020204" pitchFamily="34" charset="0"/>
              </a:rPr>
              <a:t> από την Περσία. Αυτός είχε πολλά λεφτά και φοβήθηκε μην του τα πάρουν. Ζήτησε λοιπόν την προστασία του Κίμωνα. Γι' αυτό πήγε στο σπίτι του και άφησε στην αυλόπορτα δύο δοχεία με ασημένια και χρυσά νομίσματα. O Κίμωνας, όταν τα είδε, χαμογέλασε και ρώτησε το </a:t>
            </a:r>
            <a:r>
              <a:rPr lang="el-GR" b="0" i="0" dirty="0" err="1">
                <a:solidFill>
                  <a:srgbClr val="000000"/>
                </a:solidFill>
                <a:effectLst/>
                <a:latin typeface="Arial" panose="020B0604020202020204" pitchFamily="34" charset="0"/>
              </a:rPr>
              <a:t>Ροισάκη</a:t>
            </a:r>
            <a:r>
              <a:rPr lang="el-GR" b="0" i="0" dirty="0">
                <a:solidFill>
                  <a:srgbClr val="000000"/>
                </a:solidFill>
                <a:effectLst/>
                <a:latin typeface="Arial" panose="020B0604020202020204" pitchFamily="34" charset="0"/>
              </a:rPr>
              <a:t> τι ήθελε να τον έχει, φύλακα ή φίλο του. </a:t>
            </a:r>
            <a:endParaRPr lang="el-GR" dirty="0"/>
          </a:p>
        </p:txBody>
      </p:sp>
      <p:pic>
        <p:nvPicPr>
          <p:cNvPr id="4100" name="Picture 4" descr="4. Όστρακο στο οποίο είναι γραμμένο το όνομα του Κίμωνα (Αθήνα, Μουσείο Αγοράς).">
            <a:extLst>
              <a:ext uri="{FF2B5EF4-FFF2-40B4-BE49-F238E27FC236}">
                <a16:creationId xmlns:a16="http://schemas.microsoft.com/office/drawing/2014/main" id="{D69B8FBB-E9CA-A2CF-CECD-CC43092B5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03" y="666510"/>
            <a:ext cx="2050806" cy="14247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8A89F29-CD54-94BA-2A9C-D159527034D5}"/>
              </a:ext>
            </a:extLst>
          </p:cNvPr>
          <p:cNvSpPr txBox="1"/>
          <p:nvPr/>
        </p:nvSpPr>
        <p:spPr>
          <a:xfrm>
            <a:off x="188303" y="3749588"/>
            <a:ext cx="6482128" cy="1200329"/>
          </a:xfrm>
          <a:prstGeom prst="rect">
            <a:avLst/>
          </a:prstGeom>
          <a:noFill/>
        </p:spPr>
        <p:txBody>
          <a:bodyPr wrap="square">
            <a:spAutoFit/>
          </a:bodyPr>
          <a:lstStyle/>
          <a:p>
            <a:r>
              <a:rPr lang="el-GR" b="0" i="0" dirty="0">
                <a:solidFill>
                  <a:srgbClr val="000000"/>
                </a:solidFill>
                <a:effectLst/>
                <a:latin typeface="Arial" panose="020B0604020202020204" pitchFamily="34" charset="0"/>
              </a:rPr>
              <a:t> Εκείνος λοιπόν του απάντησε πως ήθελε να τον έχει φίλο του. Τότε ο Κίμωνας του είπε να τα πάρει μαζί του και να φύγει, γιατί, μια που έγινε φίλος του, θα έχει στη διάθεσή του τα χρήματά του, όποτε τα χρειαστεί</a:t>
            </a:r>
            <a:endParaRPr lang="el-GR" dirty="0"/>
          </a:p>
        </p:txBody>
      </p:sp>
      <p:sp>
        <p:nvSpPr>
          <p:cNvPr id="14" name="TextBox 13">
            <a:extLst>
              <a:ext uri="{FF2B5EF4-FFF2-40B4-BE49-F238E27FC236}">
                <a16:creationId xmlns:a16="http://schemas.microsoft.com/office/drawing/2014/main" id="{C727EB2A-8AB3-6BD0-7783-2F7FA04F0DB8}"/>
              </a:ext>
            </a:extLst>
          </p:cNvPr>
          <p:cNvSpPr txBox="1"/>
          <p:nvPr/>
        </p:nvSpPr>
        <p:spPr>
          <a:xfrm>
            <a:off x="96715" y="2181745"/>
            <a:ext cx="2306516" cy="1477328"/>
          </a:xfrm>
          <a:prstGeom prst="rect">
            <a:avLst/>
          </a:prstGeom>
          <a:solidFill>
            <a:schemeClr val="accent6">
              <a:lumMod val="40000"/>
              <a:lumOff val="60000"/>
            </a:schemeClr>
          </a:solidFill>
        </p:spPr>
        <p:txBody>
          <a:bodyPr wrap="square">
            <a:spAutoFit/>
          </a:bodyPr>
          <a:lstStyle/>
          <a:p>
            <a:pPr algn="just"/>
            <a:r>
              <a:rPr lang="el-GR" b="0" i="1" dirty="0">
                <a:solidFill>
                  <a:srgbClr val="000000"/>
                </a:solidFill>
                <a:effectLst/>
                <a:latin typeface="Arial" panose="020B0604020202020204" pitchFamily="34" charset="0"/>
              </a:rPr>
              <a:t>Όστρακο στο οποίο είναι γραμμένο</a:t>
            </a:r>
          </a:p>
          <a:p>
            <a:pPr algn="just"/>
            <a:r>
              <a:rPr lang="el-GR" b="0" i="1" dirty="0">
                <a:solidFill>
                  <a:srgbClr val="000000"/>
                </a:solidFill>
                <a:effectLst/>
                <a:latin typeface="Arial" panose="020B0604020202020204" pitchFamily="34" charset="0"/>
              </a:rPr>
              <a:t>το όνομα του Κίμωνα</a:t>
            </a:r>
          </a:p>
          <a:p>
            <a:pPr algn="just"/>
            <a:r>
              <a:rPr lang="el-GR" b="0" i="1" dirty="0">
                <a:solidFill>
                  <a:srgbClr val="000000"/>
                </a:solidFill>
                <a:effectLst/>
                <a:latin typeface="Arial" panose="020B0604020202020204" pitchFamily="34" charset="0"/>
              </a:rPr>
              <a:t>(Αθήνα, Μουσείο Αγοράς).</a:t>
            </a:r>
          </a:p>
        </p:txBody>
      </p:sp>
      <p:sp>
        <p:nvSpPr>
          <p:cNvPr id="16" name="TextBox 15">
            <a:extLst>
              <a:ext uri="{FF2B5EF4-FFF2-40B4-BE49-F238E27FC236}">
                <a16:creationId xmlns:a16="http://schemas.microsoft.com/office/drawing/2014/main" id="{3591AA8B-6767-FBCE-BDA8-98900158C9D7}"/>
              </a:ext>
            </a:extLst>
          </p:cNvPr>
          <p:cNvSpPr txBox="1"/>
          <p:nvPr/>
        </p:nvSpPr>
        <p:spPr>
          <a:xfrm>
            <a:off x="197827" y="4949917"/>
            <a:ext cx="4645636" cy="646331"/>
          </a:xfrm>
          <a:prstGeom prst="rect">
            <a:avLst/>
          </a:prstGeom>
          <a:noFill/>
        </p:spPr>
        <p:txBody>
          <a:bodyPr wrap="square">
            <a:spAutoFit/>
          </a:bodyPr>
          <a:lstStyle/>
          <a:p>
            <a:pPr algn="just"/>
            <a:r>
              <a:rPr lang="el-GR" b="0" i="1" dirty="0">
                <a:solidFill>
                  <a:srgbClr val="000000"/>
                </a:solidFill>
                <a:effectLst/>
                <a:latin typeface="Arial" panose="020B0604020202020204" pitchFamily="34" charset="0"/>
              </a:rPr>
              <a:t>Πλούταρχος, Παράλληλοι Βίοι (διασκευή)</a:t>
            </a:r>
            <a:endParaRPr lang="el-GR" b="0" i="0" dirty="0">
              <a:solidFill>
                <a:srgbClr val="000000"/>
              </a:solidFill>
              <a:effectLst/>
              <a:latin typeface="Arial" panose="020B0604020202020204" pitchFamily="34" charset="0"/>
            </a:endParaRPr>
          </a:p>
          <a:p>
            <a:pPr algn="just"/>
            <a:r>
              <a:rPr lang="el-GR" b="0" i="0" dirty="0">
                <a:solidFill>
                  <a:srgbClr val="000000"/>
                </a:solidFill>
                <a:effectLst/>
                <a:latin typeface="Arial" panose="020B0604020202020204" pitchFamily="34" charset="0"/>
              </a:rPr>
              <a:t> </a:t>
            </a:r>
          </a:p>
        </p:txBody>
      </p:sp>
      <p:pic>
        <p:nvPicPr>
          <p:cNvPr id="1026" name="Picture 2" descr="Η δράση της συμμαχίας&#10;Ο συμμαχικός στόλος, αρχηγό&#10;τον Κίμωνα, νίκησε τους&#10;Πέρσες στον Ευρυμέδοντα&#10;ποταμό (465 πΧ).&#10;Λίγο αργότερα ο Κίμωνας σκοτώθηκε σε&#10;εκστρατεία στην Κύπρο.&#10;Οι Αθηναίοι χωρίς τον αρχηγό τους&#10;νίκησαν.&#10; ">
            <a:extLst>
              <a:ext uri="{FF2B5EF4-FFF2-40B4-BE49-F238E27FC236}">
                <a16:creationId xmlns:a16="http://schemas.microsoft.com/office/drawing/2014/main" id="{8D1392B3-4901-C3BC-710E-4940062D6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26" y="5251939"/>
            <a:ext cx="6584731" cy="464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78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ABA1086F-79D4-515A-8312-33A0A5E5FAC7}"/>
              </a:ext>
            </a:extLst>
          </p:cNvPr>
          <p:cNvSpPr>
            <a:spLocks noGrp="1"/>
          </p:cNvSpPr>
          <p:nvPr>
            <p:ph type="sldNum" sz="quarter" idx="12"/>
          </p:nvPr>
        </p:nvSpPr>
        <p:spPr/>
        <p:txBody>
          <a:bodyPr/>
          <a:lstStyle/>
          <a:p>
            <a:fld id="{B598B63E-09B7-4847-9700-723D94451773}" type="slidenum">
              <a:rPr lang="en-US" smtClean="0"/>
              <a:t>11</a:t>
            </a:fld>
            <a:endParaRPr lang="en-US"/>
          </a:p>
        </p:txBody>
      </p:sp>
      <p:sp>
        <p:nvSpPr>
          <p:cNvPr id="6" name="TextBox 5">
            <a:extLst>
              <a:ext uri="{FF2B5EF4-FFF2-40B4-BE49-F238E27FC236}">
                <a16:creationId xmlns:a16="http://schemas.microsoft.com/office/drawing/2014/main" id="{70F76B8B-28BB-5C9B-6F38-2FBE9F5F64EC}"/>
              </a:ext>
            </a:extLst>
          </p:cNvPr>
          <p:cNvSpPr txBox="1"/>
          <p:nvPr/>
        </p:nvSpPr>
        <p:spPr>
          <a:xfrm>
            <a:off x="390707" y="4248000"/>
            <a:ext cx="3429000" cy="470000"/>
          </a:xfrm>
          <a:prstGeom prst="rect">
            <a:avLst/>
          </a:prstGeom>
          <a:noFill/>
        </p:spPr>
        <p:txBody>
          <a:bodyPr wrap="square">
            <a:spAutoFit/>
          </a:bodyPr>
          <a:lstStyle/>
          <a:p>
            <a:pPr>
              <a:lnSpc>
                <a:spcPct val="107000"/>
              </a:lnSpc>
              <a:spcAft>
                <a:spcPts val="800"/>
              </a:spcAft>
            </a:pPr>
            <a:r>
              <a:rPr lang="el-GR"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Κεφάλαιο 20</a:t>
            </a:r>
          </a:p>
        </p:txBody>
      </p:sp>
      <p:sp>
        <p:nvSpPr>
          <p:cNvPr id="8" name="TextBox 7">
            <a:extLst>
              <a:ext uri="{FF2B5EF4-FFF2-40B4-BE49-F238E27FC236}">
                <a16:creationId xmlns:a16="http://schemas.microsoft.com/office/drawing/2014/main" id="{61FB00B9-0837-426C-0DAF-644822FD0821}"/>
              </a:ext>
            </a:extLst>
          </p:cNvPr>
          <p:cNvSpPr txBox="1"/>
          <p:nvPr/>
        </p:nvSpPr>
        <p:spPr>
          <a:xfrm>
            <a:off x="390707" y="4897075"/>
            <a:ext cx="5369170" cy="375552"/>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hlinkClick r:id="rId2"/>
              </a:rPr>
              <a:t>Η Αθήνα γίνεται η πιο ισχυρή πόλη</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2" descr="1. Η Αθηναϊκή συμμαχία. Στη συμμαχία πήραν μέρος οι πόλεις που φοβούνταν περισσότερο τον περσικό κίνδυνο.">
            <a:extLst>
              <a:ext uri="{FF2B5EF4-FFF2-40B4-BE49-F238E27FC236}">
                <a16:creationId xmlns:a16="http://schemas.microsoft.com/office/drawing/2014/main" id="{F515D8BE-41E8-2344-9123-07470DA2E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 y="5715189"/>
            <a:ext cx="4545990" cy="37299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D08574-FF1C-5EE2-038B-D47586AC4D39}"/>
              </a:ext>
            </a:extLst>
          </p:cNvPr>
          <p:cNvSpPr txBox="1"/>
          <p:nvPr/>
        </p:nvSpPr>
        <p:spPr>
          <a:xfrm>
            <a:off x="390707" y="1618692"/>
            <a:ext cx="5823439" cy="1561005"/>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οπτικοποίηση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μπορεί να κάνει το μάθημα πιο ενδιαφέρον και κατανοητό για τα παιδιά. Περιέχει χάρτες, εικόνες, αναπαραστάσεις που αποτυπώνονται στη μνήμη των παιδιών και το κάνει πιο εύκολο για αυτά να πουν τα γεγονότα του μαθήματος με δικά τους λόγια. </a:t>
            </a:r>
          </a:p>
        </p:txBody>
      </p:sp>
      <p:sp>
        <p:nvSpPr>
          <p:cNvPr id="7" name="TextBox 6">
            <a:extLst>
              <a:ext uri="{FF2B5EF4-FFF2-40B4-BE49-F238E27FC236}">
                <a16:creationId xmlns:a16="http://schemas.microsoft.com/office/drawing/2014/main" id="{605138CD-E028-D021-1DC9-E4BA8B2CED46}"/>
              </a:ext>
            </a:extLst>
          </p:cNvPr>
          <p:cNvSpPr txBox="1"/>
          <p:nvPr/>
        </p:nvSpPr>
        <p:spPr>
          <a:xfrm>
            <a:off x="390707" y="3368523"/>
            <a:ext cx="5670124" cy="671915"/>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rPr>
              <a:t>οπτικοποίηση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ενός μαθήματος μπορεί να γίνει με μία </a:t>
            </a:r>
            <a:r>
              <a:rPr lang="el-GR"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παρουσίαση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ή με ένα</a:t>
            </a:r>
            <a:r>
              <a:rPr lang="el-GR"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βίντεο.</a:t>
            </a:r>
          </a:p>
        </p:txBody>
      </p:sp>
      <p:sp>
        <p:nvSpPr>
          <p:cNvPr id="11" name="TextBox 10">
            <a:extLst>
              <a:ext uri="{FF2B5EF4-FFF2-40B4-BE49-F238E27FC236}">
                <a16:creationId xmlns:a16="http://schemas.microsoft.com/office/drawing/2014/main" id="{32887EC8-B916-44E7-4C0A-5C67E5E6FFF6}"/>
              </a:ext>
            </a:extLst>
          </p:cNvPr>
          <p:cNvSpPr txBox="1"/>
          <p:nvPr/>
        </p:nvSpPr>
        <p:spPr>
          <a:xfrm>
            <a:off x="390707" y="923452"/>
            <a:ext cx="3429000" cy="584775"/>
          </a:xfrm>
          <a:prstGeom prst="rect">
            <a:avLst/>
          </a:prstGeom>
          <a:noFill/>
        </p:spPr>
        <p:txBody>
          <a:bodyPr wrap="square">
            <a:spAutoFit/>
          </a:bodyPr>
          <a:lstStyle/>
          <a:p>
            <a:r>
              <a:rPr lang="el-GR" sz="32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Ο</a:t>
            </a:r>
            <a:r>
              <a:rPr lang="el-GR" sz="32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πτικοποίηση</a:t>
            </a:r>
            <a:r>
              <a:rPr lang="el-GR"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3200" b="1" dirty="0">
              <a:solidFill>
                <a:srgbClr val="0070C0"/>
              </a:solidFill>
            </a:endParaRPr>
          </a:p>
        </p:txBody>
      </p:sp>
      <p:sp>
        <p:nvSpPr>
          <p:cNvPr id="13" name="TextBox 12">
            <a:extLst>
              <a:ext uri="{FF2B5EF4-FFF2-40B4-BE49-F238E27FC236}">
                <a16:creationId xmlns:a16="http://schemas.microsoft.com/office/drawing/2014/main" id="{0E052BDC-4F1A-C88B-1A0E-D0911D537C51}"/>
              </a:ext>
            </a:extLst>
          </p:cNvPr>
          <p:cNvSpPr txBox="1"/>
          <p:nvPr/>
        </p:nvSpPr>
        <p:spPr>
          <a:xfrm>
            <a:off x="390707" y="5240542"/>
            <a:ext cx="3429000" cy="375552"/>
          </a:xfrm>
          <a:prstGeom prst="rect">
            <a:avLst/>
          </a:prstGeom>
          <a:noFill/>
        </p:spPr>
        <p:txBody>
          <a:bodyPr wrap="square">
            <a:spAutoFit/>
          </a:bodyPr>
          <a:lstStyle/>
          <a:p>
            <a:pPr>
              <a:lnSpc>
                <a:spcPct val="107000"/>
              </a:lnSpc>
              <a:spcAft>
                <a:spcPts val="800"/>
              </a:spcAft>
            </a:pPr>
            <a:r>
              <a:rPr lang="el-GR"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παρουσίαση</a:t>
            </a:r>
          </a:p>
        </p:txBody>
      </p:sp>
    </p:spTree>
    <p:extLst>
      <p:ext uri="{BB962C8B-B14F-4D97-AF65-F5344CB8AC3E}">
        <p14:creationId xmlns:p14="http://schemas.microsoft.com/office/powerpoint/2010/main" val="3755069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B243E8D3-2234-232D-5064-3EF503FF262A}"/>
              </a:ext>
            </a:extLst>
          </p:cNvPr>
          <p:cNvSpPr>
            <a:spLocks noGrp="1"/>
          </p:cNvSpPr>
          <p:nvPr>
            <p:ph type="sldNum" sz="quarter" idx="12"/>
          </p:nvPr>
        </p:nvSpPr>
        <p:spPr/>
        <p:txBody>
          <a:bodyPr/>
          <a:lstStyle/>
          <a:p>
            <a:fld id="{B598B63E-09B7-4847-9700-723D94451773}" type="slidenum">
              <a:rPr lang="en-US" smtClean="0"/>
              <a:t>12</a:t>
            </a:fld>
            <a:endParaRPr lang="en-US"/>
          </a:p>
        </p:txBody>
      </p:sp>
      <p:sp>
        <p:nvSpPr>
          <p:cNvPr id="6" name="TextBox 5">
            <a:extLst>
              <a:ext uri="{FF2B5EF4-FFF2-40B4-BE49-F238E27FC236}">
                <a16:creationId xmlns:a16="http://schemas.microsoft.com/office/drawing/2014/main" id="{CAA61339-CD7A-839E-3DD0-59F6983A583F}"/>
              </a:ext>
            </a:extLst>
          </p:cNvPr>
          <p:cNvSpPr txBox="1"/>
          <p:nvPr/>
        </p:nvSpPr>
        <p:spPr>
          <a:xfrm>
            <a:off x="1327638" y="615255"/>
            <a:ext cx="3429000" cy="532903"/>
          </a:xfrm>
          <a:prstGeom prst="rect">
            <a:avLst/>
          </a:prstGeom>
          <a:noFill/>
        </p:spPr>
        <p:txBody>
          <a:bodyPr wrap="square">
            <a:spAutoFit/>
          </a:bodyPr>
          <a:lstStyle/>
          <a:p>
            <a:pPr>
              <a:lnSpc>
                <a:spcPct val="107000"/>
              </a:lnSpc>
              <a:spcAft>
                <a:spcPts val="800"/>
              </a:spcAft>
            </a:pPr>
            <a:r>
              <a:rPr lang="el-GR" sz="2800" b="1" kern="1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Ο</a:t>
            </a:r>
            <a:r>
              <a:rPr lang="el-GR" sz="2800" b="1" kern="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πτικοποίηση</a:t>
            </a:r>
            <a:endParaRPr lang="el-GR"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66BC2E1-6FF6-01F3-57FC-ACC21277BD59}"/>
              </a:ext>
            </a:extLst>
          </p:cNvPr>
          <p:cNvSpPr txBox="1"/>
          <p:nvPr/>
        </p:nvSpPr>
        <p:spPr>
          <a:xfrm>
            <a:off x="422031" y="1576547"/>
            <a:ext cx="5486400" cy="407035"/>
          </a:xfrm>
          <a:prstGeom prst="rect">
            <a:avLst/>
          </a:prstGeom>
          <a:noFill/>
        </p:spPr>
        <p:txBody>
          <a:bodyPr wrap="square">
            <a:spAutoFit/>
          </a:bodyPr>
          <a:lstStyle/>
          <a:p>
            <a:pPr>
              <a:lnSpc>
                <a:spcPct val="107000"/>
              </a:lnSpc>
              <a:spcAft>
                <a:spcPts val="800"/>
              </a:spcAft>
            </a:pPr>
            <a:r>
              <a:rPr lang="el-GR" sz="2000" b="1" kern="100" dirty="0">
                <a:effectLst/>
                <a:latin typeface="Calibri" panose="020F0502020204030204" pitchFamily="34" charset="0"/>
                <a:ea typeface="Calibri" panose="020F0502020204030204" pitchFamily="34" charset="0"/>
                <a:cs typeface="Times New Roman" panose="02020603050405020304" pitchFamily="18" charset="0"/>
              </a:rPr>
              <a:t>Κεφάλαιο 16: Ο περσικός κίνδυνος-παρουσίαση</a:t>
            </a:r>
          </a:p>
        </p:txBody>
      </p:sp>
      <p:pic>
        <p:nvPicPr>
          <p:cNvPr id="8" name="Picture 2" descr="Κεφάλαιο 16&#10;Ο περσικός κίνδυνος&#10;ΙΣΤΟΡΙΑ Δ΄ - 3η ΕΝΟΤΗΤΑ – ΚΛΑΣΙΚΑ ΧΡΟΝΙΑ&#10;1. ΠΕΡΣΙΚΟΙ ΠΟΛΕΜΟΙ&#10;Τσικρικτσή Αλεξάνδρα&#10; ">
            <a:hlinkClick r:id="rId2"/>
            <a:extLst>
              <a:ext uri="{FF2B5EF4-FFF2-40B4-BE49-F238E27FC236}">
                <a16:creationId xmlns:a16="http://schemas.microsoft.com/office/drawing/2014/main" id="{4F7406B9-F511-0F03-420E-57C191442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0617"/>
            <a:ext cx="6549292" cy="491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85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9A0E29-3310-7833-9F40-4D086322EF29}"/>
              </a:ext>
            </a:extLst>
          </p:cNvPr>
          <p:cNvSpPr>
            <a:spLocks noGrp="1"/>
          </p:cNvSpPr>
          <p:nvPr>
            <p:ph type="title"/>
          </p:nvPr>
        </p:nvSpPr>
        <p:spPr>
          <a:xfrm>
            <a:off x="799734" y="3469897"/>
            <a:ext cx="5915025" cy="1914702"/>
          </a:xfrm>
        </p:spPr>
        <p:txBody>
          <a:bodyPr/>
          <a:lstStyle/>
          <a:p>
            <a:r>
              <a:rPr lang="el-GR" b="1" dirty="0">
                <a:solidFill>
                  <a:srgbClr val="0070C0"/>
                </a:solidFill>
              </a:rPr>
              <a:t>Εννοιολογικός χάρτης</a:t>
            </a:r>
          </a:p>
        </p:txBody>
      </p:sp>
      <p:sp>
        <p:nvSpPr>
          <p:cNvPr id="4" name="Θέση αριθμού διαφάνειας 3">
            <a:extLst>
              <a:ext uri="{FF2B5EF4-FFF2-40B4-BE49-F238E27FC236}">
                <a16:creationId xmlns:a16="http://schemas.microsoft.com/office/drawing/2014/main" id="{508859C1-0299-8502-B88B-03C332A537E1}"/>
              </a:ext>
            </a:extLst>
          </p:cNvPr>
          <p:cNvSpPr>
            <a:spLocks noGrp="1"/>
          </p:cNvSpPr>
          <p:nvPr>
            <p:ph type="sldNum" sz="quarter" idx="12"/>
          </p:nvPr>
        </p:nvSpPr>
        <p:spPr/>
        <p:txBody>
          <a:bodyPr/>
          <a:lstStyle/>
          <a:p>
            <a:fld id="{B598B63E-09B7-4847-9700-723D94451773}" type="slidenum">
              <a:rPr lang="en-US" smtClean="0"/>
              <a:t>13</a:t>
            </a:fld>
            <a:endParaRPr lang="en-US"/>
          </a:p>
        </p:txBody>
      </p:sp>
    </p:spTree>
    <p:extLst>
      <p:ext uri="{BB962C8B-B14F-4D97-AF65-F5344CB8AC3E}">
        <p14:creationId xmlns:p14="http://schemas.microsoft.com/office/powerpoint/2010/main" val="347351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C6D5B85E-7DC4-1DA7-E69A-574D9EAA2C89}"/>
              </a:ext>
            </a:extLst>
          </p:cNvPr>
          <p:cNvSpPr>
            <a:spLocks noGrp="1"/>
          </p:cNvSpPr>
          <p:nvPr>
            <p:ph type="sldNum" sz="quarter" idx="12"/>
          </p:nvPr>
        </p:nvSpPr>
        <p:spPr/>
        <p:txBody>
          <a:bodyPr/>
          <a:lstStyle/>
          <a:p>
            <a:fld id="{B598B63E-09B7-4847-9700-723D94451773}" type="slidenum">
              <a:rPr lang="en-US" smtClean="0"/>
              <a:t>14</a:t>
            </a:fld>
            <a:endParaRPr lang="en-US"/>
          </a:p>
        </p:txBody>
      </p:sp>
      <p:sp>
        <p:nvSpPr>
          <p:cNvPr id="5" name="Οβάλ 4">
            <a:extLst>
              <a:ext uri="{FF2B5EF4-FFF2-40B4-BE49-F238E27FC236}">
                <a16:creationId xmlns:a16="http://schemas.microsoft.com/office/drawing/2014/main" id="{C8BCA07E-6688-59E1-862C-F9F0787BF9F7}"/>
              </a:ext>
            </a:extLst>
          </p:cNvPr>
          <p:cNvSpPr/>
          <p:nvPr/>
        </p:nvSpPr>
        <p:spPr>
          <a:xfrm>
            <a:off x="1723292" y="3706342"/>
            <a:ext cx="3023382" cy="16177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7" name="TextBox 6">
            <a:extLst>
              <a:ext uri="{FF2B5EF4-FFF2-40B4-BE49-F238E27FC236}">
                <a16:creationId xmlns:a16="http://schemas.microsoft.com/office/drawing/2014/main" id="{AC80447A-610C-3437-2EF0-FF60A2B640D4}"/>
              </a:ext>
            </a:extLst>
          </p:cNvPr>
          <p:cNvSpPr txBox="1"/>
          <p:nvPr/>
        </p:nvSpPr>
        <p:spPr>
          <a:xfrm>
            <a:off x="1851294" y="4179276"/>
            <a:ext cx="3821723" cy="671915"/>
          </a:xfrm>
          <a:prstGeom prst="rect">
            <a:avLst/>
          </a:prstGeom>
          <a:noFill/>
        </p:spPr>
        <p:txBody>
          <a:bodyPr wrap="square">
            <a:spAutoFit/>
          </a:bodyPr>
          <a:lstStyle/>
          <a:p>
            <a:pPr>
              <a:lnSpc>
                <a:spcPct val="107000"/>
              </a:lnSpc>
              <a:spcAft>
                <a:spcPts val="800"/>
              </a:spcAft>
              <a:tabLst>
                <a:tab pos="3139440" algn="l"/>
              </a:tabLs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1</a:t>
            </a:r>
            <a:r>
              <a:rPr lang="el-GR" sz="1800" b="1" kern="1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εκστρατεία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των Περσών                                                               εναντίον των Ελλήνων</a:t>
            </a:r>
            <a:endParaRPr lang="el-GR" dirty="0"/>
          </a:p>
        </p:txBody>
      </p:sp>
      <p:cxnSp>
        <p:nvCxnSpPr>
          <p:cNvPr id="9" name="Ευθύγραμμο βέλος σύνδεσης 8">
            <a:extLst>
              <a:ext uri="{FF2B5EF4-FFF2-40B4-BE49-F238E27FC236}">
                <a16:creationId xmlns:a16="http://schemas.microsoft.com/office/drawing/2014/main" id="{E7A2F880-7FA4-F384-A929-6D7D6686316B}"/>
              </a:ext>
            </a:extLst>
          </p:cNvPr>
          <p:cNvCxnSpPr>
            <a:cxnSpLocks/>
          </p:cNvCxnSpPr>
          <p:nvPr/>
        </p:nvCxnSpPr>
        <p:spPr>
          <a:xfrm flipH="1" flipV="1">
            <a:off x="1480387" y="3350592"/>
            <a:ext cx="427429" cy="704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Οβάλ 9">
            <a:extLst>
              <a:ext uri="{FF2B5EF4-FFF2-40B4-BE49-F238E27FC236}">
                <a16:creationId xmlns:a16="http://schemas.microsoft.com/office/drawing/2014/main" id="{82766300-D374-F466-BC35-6460DE6CC01D}"/>
              </a:ext>
            </a:extLst>
          </p:cNvPr>
          <p:cNvSpPr/>
          <p:nvPr/>
        </p:nvSpPr>
        <p:spPr>
          <a:xfrm>
            <a:off x="194602" y="2175569"/>
            <a:ext cx="1981200" cy="111369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a:extLst>
              <a:ext uri="{FF2B5EF4-FFF2-40B4-BE49-F238E27FC236}">
                <a16:creationId xmlns:a16="http://schemas.microsoft.com/office/drawing/2014/main" id="{A203D215-40E3-76BE-BF94-7229E237189B}"/>
              </a:ext>
            </a:extLst>
          </p:cNvPr>
          <p:cNvSpPr txBox="1"/>
          <p:nvPr/>
        </p:nvSpPr>
        <p:spPr>
          <a:xfrm>
            <a:off x="407317" y="2366210"/>
            <a:ext cx="2193974" cy="671915"/>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Ποιοι εναντίον ποιων;</a:t>
            </a:r>
          </a:p>
        </p:txBody>
      </p:sp>
      <p:cxnSp>
        <p:nvCxnSpPr>
          <p:cNvPr id="13" name="Ευθύγραμμο βέλος σύνδεσης 12">
            <a:extLst>
              <a:ext uri="{FF2B5EF4-FFF2-40B4-BE49-F238E27FC236}">
                <a16:creationId xmlns:a16="http://schemas.microsoft.com/office/drawing/2014/main" id="{3FCACD1D-F3CE-8EAE-96F6-668A480883FE}"/>
              </a:ext>
            </a:extLst>
          </p:cNvPr>
          <p:cNvCxnSpPr>
            <a:cxnSpLocks/>
          </p:cNvCxnSpPr>
          <p:nvPr/>
        </p:nvCxnSpPr>
        <p:spPr>
          <a:xfrm flipH="1" flipV="1">
            <a:off x="3026780" y="2592304"/>
            <a:ext cx="38511" cy="998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Οβάλ 15">
            <a:extLst>
              <a:ext uri="{FF2B5EF4-FFF2-40B4-BE49-F238E27FC236}">
                <a16:creationId xmlns:a16="http://schemas.microsoft.com/office/drawing/2014/main" id="{041D8513-8EF8-7574-8E45-774E33963AA3}"/>
              </a:ext>
            </a:extLst>
          </p:cNvPr>
          <p:cNvSpPr/>
          <p:nvPr/>
        </p:nvSpPr>
        <p:spPr>
          <a:xfrm>
            <a:off x="2015414" y="1414723"/>
            <a:ext cx="1746741" cy="111369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extBox 17">
            <a:extLst>
              <a:ext uri="{FF2B5EF4-FFF2-40B4-BE49-F238E27FC236}">
                <a16:creationId xmlns:a16="http://schemas.microsoft.com/office/drawing/2014/main" id="{78980F9C-D40D-0943-86C9-777F3E3744E2}"/>
              </a:ext>
            </a:extLst>
          </p:cNvPr>
          <p:cNvSpPr txBox="1"/>
          <p:nvPr/>
        </p:nvSpPr>
        <p:spPr>
          <a:xfrm>
            <a:off x="4236135" y="1579991"/>
            <a:ext cx="1506413" cy="646331"/>
          </a:xfrm>
          <a:prstGeom prst="rect">
            <a:avLst/>
          </a:prstGeom>
          <a:noFill/>
        </p:spPr>
        <p:txBody>
          <a:bodyPr wrap="square">
            <a:spAutoFit/>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Πότε;    </a:t>
            </a:r>
          </a:p>
          <a:p>
            <a:r>
              <a:rPr lang="el-GR" dirty="0">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492 π.Χ.</a:t>
            </a:r>
            <a:endParaRPr lang="el-GR" dirty="0"/>
          </a:p>
        </p:txBody>
      </p:sp>
      <p:sp>
        <p:nvSpPr>
          <p:cNvPr id="19" name="Οβάλ 18">
            <a:extLst>
              <a:ext uri="{FF2B5EF4-FFF2-40B4-BE49-F238E27FC236}">
                <a16:creationId xmlns:a16="http://schemas.microsoft.com/office/drawing/2014/main" id="{22B17DB7-FEFE-2F08-11A3-08E5AF957C5E}"/>
              </a:ext>
            </a:extLst>
          </p:cNvPr>
          <p:cNvSpPr/>
          <p:nvPr/>
        </p:nvSpPr>
        <p:spPr>
          <a:xfrm>
            <a:off x="4518001" y="2753250"/>
            <a:ext cx="2193973" cy="147867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0" name="Ευθύγραμμο βέλος σύνδεσης 19">
            <a:extLst>
              <a:ext uri="{FF2B5EF4-FFF2-40B4-BE49-F238E27FC236}">
                <a16:creationId xmlns:a16="http://schemas.microsoft.com/office/drawing/2014/main" id="{58365B12-92C0-290F-5079-C219E8127781}"/>
              </a:ext>
            </a:extLst>
          </p:cNvPr>
          <p:cNvCxnSpPr>
            <a:cxnSpLocks/>
            <a:endCxn id="19" idx="2"/>
          </p:cNvCxnSpPr>
          <p:nvPr/>
        </p:nvCxnSpPr>
        <p:spPr>
          <a:xfrm flipV="1">
            <a:off x="4031859" y="3492586"/>
            <a:ext cx="486142" cy="339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44E082D-4F19-C87B-54C7-4FC550D7481E}"/>
              </a:ext>
            </a:extLst>
          </p:cNvPr>
          <p:cNvSpPr txBox="1"/>
          <p:nvPr/>
        </p:nvSpPr>
        <p:spPr>
          <a:xfrm>
            <a:off x="4872278" y="3082087"/>
            <a:ext cx="1646729" cy="1070871"/>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Αρχηγός των </a:t>
            </a:r>
          </a:p>
          <a:p>
            <a:pPr>
              <a:lnSpc>
                <a:spcPct val="107000"/>
              </a:lnSpc>
              <a:spcAft>
                <a:spcPts val="800"/>
              </a:spcAft>
            </a:pPr>
            <a:r>
              <a:rPr lang="el-GR" kern="100" dirty="0">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Περσών-Μαρδόνιος</a:t>
            </a:r>
          </a:p>
        </p:txBody>
      </p:sp>
      <p:cxnSp>
        <p:nvCxnSpPr>
          <p:cNvPr id="25" name="Ευθύγραμμο βέλος σύνδεσης 24">
            <a:extLst>
              <a:ext uri="{FF2B5EF4-FFF2-40B4-BE49-F238E27FC236}">
                <a16:creationId xmlns:a16="http://schemas.microsoft.com/office/drawing/2014/main" id="{F1C040FF-6C94-1CB7-0853-46ED49081E72}"/>
              </a:ext>
            </a:extLst>
          </p:cNvPr>
          <p:cNvCxnSpPr>
            <a:cxnSpLocks/>
          </p:cNvCxnSpPr>
          <p:nvPr/>
        </p:nvCxnSpPr>
        <p:spPr>
          <a:xfrm flipV="1">
            <a:off x="3668737" y="2461231"/>
            <a:ext cx="616875" cy="1156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Οβάλ 29">
            <a:extLst>
              <a:ext uri="{FF2B5EF4-FFF2-40B4-BE49-F238E27FC236}">
                <a16:creationId xmlns:a16="http://schemas.microsoft.com/office/drawing/2014/main" id="{B4F0C483-03CC-C7D2-3F9D-4C656C0DA35B}"/>
              </a:ext>
            </a:extLst>
          </p:cNvPr>
          <p:cNvSpPr/>
          <p:nvPr/>
        </p:nvSpPr>
        <p:spPr>
          <a:xfrm>
            <a:off x="3970092" y="1303128"/>
            <a:ext cx="1746741" cy="111369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TextBox 32">
            <a:extLst>
              <a:ext uri="{FF2B5EF4-FFF2-40B4-BE49-F238E27FC236}">
                <a16:creationId xmlns:a16="http://schemas.microsoft.com/office/drawing/2014/main" id="{B571E4E7-1CF1-DE67-A2A9-5DBFBC520305}"/>
              </a:ext>
            </a:extLst>
          </p:cNvPr>
          <p:cNvSpPr txBox="1"/>
          <p:nvPr/>
        </p:nvSpPr>
        <p:spPr>
          <a:xfrm>
            <a:off x="2185987" y="1794955"/>
            <a:ext cx="3429000" cy="369332"/>
          </a:xfrm>
          <a:prstGeom prst="rect">
            <a:avLst/>
          </a:prstGeom>
          <a:noFill/>
        </p:spPr>
        <p:txBody>
          <a:bodyPr wrap="square">
            <a:spAutoFit/>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αιτία-αφορμή</a:t>
            </a:r>
            <a:endParaRPr lang="el-GR" dirty="0"/>
          </a:p>
        </p:txBody>
      </p:sp>
      <p:sp>
        <p:nvSpPr>
          <p:cNvPr id="35" name="Οβάλ 34">
            <a:extLst>
              <a:ext uri="{FF2B5EF4-FFF2-40B4-BE49-F238E27FC236}">
                <a16:creationId xmlns:a16="http://schemas.microsoft.com/office/drawing/2014/main" id="{6E55EBA6-A33C-69A2-99B1-63BB8840BEF6}"/>
              </a:ext>
            </a:extLst>
          </p:cNvPr>
          <p:cNvSpPr/>
          <p:nvPr/>
        </p:nvSpPr>
        <p:spPr>
          <a:xfrm>
            <a:off x="2976914" y="6362796"/>
            <a:ext cx="3686483" cy="201141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TextBox 36">
            <a:extLst>
              <a:ext uri="{FF2B5EF4-FFF2-40B4-BE49-F238E27FC236}">
                <a16:creationId xmlns:a16="http://schemas.microsoft.com/office/drawing/2014/main" id="{C9462722-E5F6-753D-CD1B-989B6555A697}"/>
              </a:ext>
            </a:extLst>
          </p:cNvPr>
          <p:cNvSpPr txBox="1"/>
          <p:nvPr/>
        </p:nvSpPr>
        <p:spPr>
          <a:xfrm>
            <a:off x="3281304" y="6698753"/>
            <a:ext cx="3382093" cy="1264642"/>
          </a:xfrm>
          <a:prstGeom prst="rect">
            <a:avLst/>
          </a:prstGeom>
          <a:noFill/>
        </p:spPr>
        <p:txBody>
          <a:bodyPr wrap="square">
            <a:spAutoFit/>
          </a:bodyPr>
          <a:lstStyle/>
          <a:p>
            <a:pPr>
              <a:lnSpc>
                <a:spcPct val="107000"/>
              </a:lnSpc>
              <a:spcAft>
                <a:spcPts val="800"/>
              </a:spcAft>
            </a:pP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Πώς κινήθηκαν οι Πέρσες;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Με τι τρόπο;                                       Βλέπουμε στον χάρτη την πορεία του στρατού και του στόλου</a:t>
            </a:r>
          </a:p>
        </p:txBody>
      </p:sp>
      <p:cxnSp>
        <p:nvCxnSpPr>
          <p:cNvPr id="38" name="Ευθύγραμμο βέλος σύνδεσης 37">
            <a:extLst>
              <a:ext uri="{FF2B5EF4-FFF2-40B4-BE49-F238E27FC236}">
                <a16:creationId xmlns:a16="http://schemas.microsoft.com/office/drawing/2014/main" id="{195A91DE-367D-F14D-411F-33CFA44C4DF2}"/>
              </a:ext>
            </a:extLst>
          </p:cNvPr>
          <p:cNvCxnSpPr>
            <a:cxnSpLocks/>
          </p:cNvCxnSpPr>
          <p:nvPr/>
        </p:nvCxnSpPr>
        <p:spPr>
          <a:xfrm>
            <a:off x="4269063" y="5101674"/>
            <a:ext cx="598525" cy="1125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Οβάλ 40">
            <a:extLst>
              <a:ext uri="{FF2B5EF4-FFF2-40B4-BE49-F238E27FC236}">
                <a16:creationId xmlns:a16="http://schemas.microsoft.com/office/drawing/2014/main" id="{93264866-C158-0D14-3CD0-718E5D03D07D}"/>
              </a:ext>
            </a:extLst>
          </p:cNvPr>
          <p:cNvSpPr/>
          <p:nvPr/>
        </p:nvSpPr>
        <p:spPr>
          <a:xfrm>
            <a:off x="194603" y="5671628"/>
            <a:ext cx="2782312" cy="21711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TextBox 42">
            <a:extLst>
              <a:ext uri="{FF2B5EF4-FFF2-40B4-BE49-F238E27FC236}">
                <a16:creationId xmlns:a16="http://schemas.microsoft.com/office/drawing/2014/main" id="{0B4CD31C-7A11-28BE-E9FF-2BB1B65D1748}"/>
              </a:ext>
            </a:extLst>
          </p:cNvPr>
          <p:cNvSpPr txBox="1"/>
          <p:nvPr/>
        </p:nvSpPr>
        <p:spPr>
          <a:xfrm>
            <a:off x="457201" y="6167460"/>
            <a:ext cx="2414954" cy="1264642"/>
          </a:xfrm>
          <a:prstGeom prst="rect">
            <a:avLst/>
          </a:prstGeom>
          <a:noFill/>
        </p:spPr>
        <p:txBody>
          <a:bodyPr wrap="square">
            <a:spAutoFit/>
          </a:bodyPr>
          <a:lstStyle/>
          <a:p>
            <a:pPr>
              <a:lnSpc>
                <a:spcPct val="107000"/>
              </a:lnSpc>
              <a:spcAft>
                <a:spcPts val="800"/>
              </a:spcAft>
            </a:pP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Αποτελέσματα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Τι πέτυχε ο στρατός;                   Τι πέτυχε ο στόλος; Δείχνουμε στον χάρτη.</a:t>
            </a:r>
          </a:p>
        </p:txBody>
      </p:sp>
      <p:cxnSp>
        <p:nvCxnSpPr>
          <p:cNvPr id="45" name="Ευθύγραμμο βέλος σύνδεσης 44">
            <a:extLst>
              <a:ext uri="{FF2B5EF4-FFF2-40B4-BE49-F238E27FC236}">
                <a16:creationId xmlns:a16="http://schemas.microsoft.com/office/drawing/2014/main" id="{09F9416A-8C71-90DB-0CC3-BAE9B5977D5C}"/>
              </a:ext>
            </a:extLst>
          </p:cNvPr>
          <p:cNvCxnSpPr>
            <a:cxnSpLocks/>
          </p:cNvCxnSpPr>
          <p:nvPr/>
        </p:nvCxnSpPr>
        <p:spPr>
          <a:xfrm flipH="1">
            <a:off x="1669198" y="5177498"/>
            <a:ext cx="238618" cy="360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72A9AD0-CF12-9761-619B-264376B2AB4B}"/>
              </a:ext>
            </a:extLst>
          </p:cNvPr>
          <p:cNvSpPr txBox="1"/>
          <p:nvPr/>
        </p:nvSpPr>
        <p:spPr>
          <a:xfrm>
            <a:off x="827879" y="568509"/>
            <a:ext cx="4787107" cy="736355"/>
          </a:xfrm>
          <a:prstGeom prst="rect">
            <a:avLst/>
          </a:prstGeom>
          <a:noFill/>
        </p:spPr>
        <p:txBody>
          <a:bodyPr wrap="square">
            <a:spAutoFit/>
          </a:bodyPr>
          <a:lstStyle/>
          <a:p>
            <a:pPr>
              <a:lnSpc>
                <a:spcPct val="107000"/>
              </a:lnSpc>
              <a:spcAft>
                <a:spcPts val="800"/>
              </a:spcAft>
            </a:pPr>
            <a:r>
              <a:rPr lang="el-GR" sz="20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Κεφάλαιο 16: Ο περσικός κίνδυνος-                        1</a:t>
            </a:r>
            <a:r>
              <a:rPr lang="el-GR" sz="2000" b="1" kern="1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ο</a:t>
            </a:r>
            <a:r>
              <a:rPr lang="el-GR" sz="20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μέρος</a:t>
            </a:r>
          </a:p>
        </p:txBody>
      </p:sp>
    </p:spTree>
    <p:extLst>
      <p:ext uri="{BB962C8B-B14F-4D97-AF65-F5344CB8AC3E}">
        <p14:creationId xmlns:p14="http://schemas.microsoft.com/office/powerpoint/2010/main" val="108870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9ECB6629-401F-7563-1FC9-8BF109749DC6}"/>
              </a:ext>
            </a:extLst>
          </p:cNvPr>
          <p:cNvSpPr>
            <a:spLocks noGrp="1"/>
          </p:cNvSpPr>
          <p:nvPr>
            <p:ph type="sldNum" sz="quarter" idx="12"/>
          </p:nvPr>
        </p:nvSpPr>
        <p:spPr/>
        <p:txBody>
          <a:bodyPr/>
          <a:lstStyle/>
          <a:p>
            <a:fld id="{B598B63E-09B7-4847-9700-723D94451773}" type="slidenum">
              <a:rPr lang="en-US" smtClean="0"/>
              <a:t>15</a:t>
            </a:fld>
            <a:endParaRPr lang="en-US"/>
          </a:p>
        </p:txBody>
      </p:sp>
      <p:sp>
        <p:nvSpPr>
          <p:cNvPr id="6" name="TextBox 5">
            <a:extLst>
              <a:ext uri="{FF2B5EF4-FFF2-40B4-BE49-F238E27FC236}">
                <a16:creationId xmlns:a16="http://schemas.microsoft.com/office/drawing/2014/main" id="{D9D2469C-02D6-46AA-9FEA-B61990787216}"/>
              </a:ext>
            </a:extLst>
          </p:cNvPr>
          <p:cNvSpPr txBox="1"/>
          <p:nvPr/>
        </p:nvSpPr>
        <p:spPr>
          <a:xfrm>
            <a:off x="1538654" y="487199"/>
            <a:ext cx="3429000" cy="373757"/>
          </a:xfrm>
          <a:prstGeom prst="rect">
            <a:avLst/>
          </a:prstGeom>
          <a:noFill/>
        </p:spPr>
        <p:txBody>
          <a:bodyPr wrap="square">
            <a:spAutoFit/>
          </a:bodyPr>
          <a:lstStyle/>
          <a:p>
            <a:pPr>
              <a:lnSpc>
                <a:spcPct val="107000"/>
              </a:lnSpc>
              <a:spcAft>
                <a:spcPts val="800"/>
              </a:spcAft>
            </a:pPr>
            <a:r>
              <a:rPr lang="el-GR" sz="1800" b="1" kern="100" dirty="0">
                <a:solidFill>
                  <a:srgbClr val="1E4488"/>
                </a:solidFill>
                <a:effectLst/>
                <a:latin typeface="Arial" panose="020B0604020202020204" pitchFamily="34" charset="0"/>
                <a:ea typeface="Calibri" panose="020F0502020204030204" pitchFamily="34" charset="0"/>
                <a:cs typeface="Times New Roman" panose="02020603050405020304" pitchFamily="18" charset="0"/>
              </a:rPr>
              <a:t>ΚΕΦΑΛΑΙΟ 16</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B9BD782-29B8-61C8-F194-3CFFDC0C82CC}"/>
              </a:ext>
            </a:extLst>
          </p:cNvPr>
          <p:cNvSpPr txBox="1"/>
          <p:nvPr/>
        </p:nvSpPr>
        <p:spPr>
          <a:xfrm>
            <a:off x="1034561" y="860956"/>
            <a:ext cx="3429000" cy="373757"/>
          </a:xfrm>
          <a:prstGeom prst="rect">
            <a:avLst/>
          </a:prstGeom>
          <a:noFill/>
        </p:spPr>
        <p:txBody>
          <a:bodyPr wrap="square">
            <a:spAutoFit/>
          </a:bodyPr>
          <a:lstStyle/>
          <a:p>
            <a:pPr>
              <a:lnSpc>
                <a:spcPct val="107000"/>
              </a:lnSpc>
              <a:spcAft>
                <a:spcPts val="800"/>
              </a:spcAft>
            </a:pPr>
            <a:r>
              <a:rPr lang="el-GR" sz="1800" b="1" kern="100" dirty="0">
                <a:solidFill>
                  <a:srgbClr val="3D58A7"/>
                </a:solidFill>
                <a:effectLst/>
                <a:latin typeface="Arial" panose="020B0604020202020204" pitchFamily="34" charset="0"/>
                <a:ea typeface="Calibri" panose="020F0502020204030204" pitchFamily="34" charset="0"/>
                <a:cs typeface="Times New Roman" panose="02020603050405020304" pitchFamily="18" charset="0"/>
              </a:rPr>
              <a:t>O περσικός κίνδυνος</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9620FB0-A351-C938-D1A8-5D579705F344}"/>
              </a:ext>
            </a:extLst>
          </p:cNvPr>
          <p:cNvSpPr txBox="1"/>
          <p:nvPr/>
        </p:nvSpPr>
        <p:spPr>
          <a:xfrm>
            <a:off x="339969" y="1350893"/>
            <a:ext cx="6046544" cy="1477328"/>
          </a:xfrm>
          <a:prstGeom prst="rect">
            <a:avLst/>
          </a:prstGeom>
          <a:solidFill>
            <a:schemeClr val="accent5">
              <a:lumMod val="40000"/>
              <a:lumOff val="60000"/>
            </a:schemeClr>
          </a:solidFill>
        </p:spPr>
        <p:txBody>
          <a:bodyPr wrap="square">
            <a:spAutoFit/>
          </a:bodyPr>
          <a:lstStyle/>
          <a:p>
            <a:r>
              <a:rPr lang="el-GR" b="0" i="0" dirty="0" err="1">
                <a:solidFill>
                  <a:srgbClr val="000000"/>
                </a:solidFill>
                <a:effectLst/>
                <a:latin typeface="Arial" panose="020B0604020202020204" pitchFamily="34" charset="0"/>
              </a:rPr>
              <a:t>Oι</a:t>
            </a:r>
            <a:r>
              <a:rPr lang="el-GR" b="0" i="0" dirty="0">
                <a:solidFill>
                  <a:srgbClr val="000000"/>
                </a:solidFill>
                <a:effectLst/>
                <a:latin typeface="Arial" panose="020B0604020202020204" pitchFamily="34" charset="0"/>
              </a:rPr>
              <a:t> Πέρσες επιθυμώντας να μεγαλώσουν το κράτος τους στράφηκαν εναντίον των Ελλήνων. Στην αρχή πέτυχαν να υποτάξουν τη Μακεδονία, ενώ απέτυχαν στο Μαραθώνα (490 π.Χ.), όπου γνώρισαν μεγάλη ήττα από τους Αθηναίους.</a:t>
            </a:r>
            <a:endParaRPr lang="el-GR" dirty="0"/>
          </a:p>
        </p:txBody>
      </p:sp>
      <p:sp>
        <p:nvSpPr>
          <p:cNvPr id="14" name="TextBox 13">
            <a:extLst>
              <a:ext uri="{FF2B5EF4-FFF2-40B4-BE49-F238E27FC236}">
                <a16:creationId xmlns:a16="http://schemas.microsoft.com/office/drawing/2014/main" id="{C8AB6EFD-C89A-6117-08FC-219D662CD035}"/>
              </a:ext>
            </a:extLst>
          </p:cNvPr>
          <p:cNvSpPr txBox="1"/>
          <p:nvPr/>
        </p:nvSpPr>
        <p:spPr>
          <a:xfrm>
            <a:off x="2004646" y="2944401"/>
            <a:ext cx="4381867" cy="2151936"/>
          </a:xfrm>
          <a:prstGeom prst="rect">
            <a:avLst/>
          </a:prstGeom>
          <a:noFill/>
        </p:spPr>
        <p:txBody>
          <a:bodyPr wrap="square">
            <a:spAutoFit/>
          </a:bodyPr>
          <a:lstStyle/>
          <a:p>
            <a:pPr>
              <a:lnSpc>
                <a:spcPct val="107000"/>
              </a:lnSpc>
              <a:spcAft>
                <a:spcPts val="800"/>
              </a:spcAft>
            </a:pPr>
            <a:r>
              <a:rPr lang="el-G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Την εποχή αυτή οι </a:t>
            </a:r>
            <a:r>
              <a:rPr lang="el-GR" sz="1800" b="1" u="sng" kern="1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Πέρσες</a:t>
            </a:r>
            <a:r>
              <a:rPr lang="el-GR" sz="1800" b="1" u="sng"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l-G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προσπαθούσαν να μεγαλώσουν ακόμη πιο πολύ το κράτος τους. Ήρθαν σε </a:t>
            </a:r>
            <a:r>
              <a:rPr lang="el-GR" sz="1800" b="1" u="sng"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σύγκρουση με τους Έλληνες</a:t>
            </a:r>
            <a:r>
              <a:rPr lang="el-G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l-GR" kern="100" dirty="0">
                <a:solidFill>
                  <a:srgbClr val="000000"/>
                </a:solidFill>
                <a:latin typeface="Arial" panose="020B0604020202020204" pitchFamily="34" charset="0"/>
                <a:ea typeface="Calibri" panose="020F0502020204030204" pitchFamily="34" charset="0"/>
                <a:cs typeface="Times New Roman" panose="02020603050405020304" pitchFamily="18" charset="0"/>
              </a:rPr>
              <a:t>β</a:t>
            </a:r>
            <a:r>
              <a:rPr lang="el-G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ρήκαν μάλιστα ως </a:t>
            </a:r>
            <a:r>
              <a:rPr lang="el-GR" sz="1800" b="1" u="sng"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αφορμή</a:t>
            </a:r>
            <a:r>
              <a:rPr lang="el-G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τη βοήθεια που είχαν στείλει οι Αθηναίοι και οι </a:t>
            </a:r>
            <a:r>
              <a:rPr lang="el-GR" sz="1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Ερετριείς</a:t>
            </a:r>
            <a:r>
              <a:rPr lang="el-G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στους Έλληνες της Μ. Ασίας.</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2CB7942F-2D5D-3B06-7FFC-BA308A86F500}"/>
              </a:ext>
            </a:extLst>
          </p:cNvPr>
          <p:cNvSpPr txBox="1"/>
          <p:nvPr/>
        </p:nvSpPr>
        <p:spPr>
          <a:xfrm>
            <a:off x="46891" y="3966731"/>
            <a:ext cx="1957755" cy="4524315"/>
          </a:xfrm>
          <a:prstGeom prst="rect">
            <a:avLst/>
          </a:prstGeom>
          <a:solidFill>
            <a:schemeClr val="accent3">
              <a:lumMod val="20000"/>
              <a:lumOff val="80000"/>
            </a:schemeClr>
          </a:solidFill>
        </p:spPr>
        <p:txBody>
          <a:bodyPr wrap="square">
            <a:spAutoFit/>
          </a:bodyPr>
          <a:lstStyle/>
          <a:p>
            <a:pPr algn="l"/>
            <a:r>
              <a:rPr lang="el-GR" b="1" i="0" dirty="0">
                <a:solidFill>
                  <a:srgbClr val="000000"/>
                </a:solidFill>
                <a:effectLst/>
                <a:latin typeface="Arial" panose="020B0604020202020204" pitchFamily="34" charset="0"/>
              </a:rPr>
              <a:t>η σύσκεψη: </a:t>
            </a:r>
            <a:r>
              <a:rPr lang="el-GR" b="0" i="0" dirty="0">
                <a:solidFill>
                  <a:srgbClr val="000000"/>
                </a:solidFill>
                <a:effectLst/>
                <a:latin typeface="Arial" panose="020B0604020202020204" pitchFamily="34" charset="0"/>
              </a:rPr>
              <a:t>η συζήτηση ανάμεσα σε ανθρώπους που θέλουν να αντιμετωπίσουν κάποιο δύσκολο θέμα.</a:t>
            </a:r>
          </a:p>
          <a:p>
            <a:pPr algn="l"/>
            <a:r>
              <a:rPr lang="el-GR" b="0" i="0" dirty="0">
                <a:solidFill>
                  <a:srgbClr val="000000"/>
                </a:solidFill>
                <a:effectLst/>
                <a:latin typeface="Arial" panose="020B0604020202020204" pitchFamily="34" charset="0"/>
              </a:rPr>
              <a:t>...........................</a:t>
            </a:r>
          </a:p>
          <a:p>
            <a:pPr algn="l"/>
            <a:r>
              <a:rPr lang="el-GR" b="1" i="0" dirty="0">
                <a:solidFill>
                  <a:srgbClr val="000000"/>
                </a:solidFill>
                <a:effectLst/>
                <a:latin typeface="Arial" panose="020B0604020202020204" pitchFamily="34" charset="0"/>
              </a:rPr>
              <a:t>παρατάσσομαι: </a:t>
            </a:r>
            <a:r>
              <a:rPr lang="el-GR" b="0" i="0" dirty="0">
                <a:solidFill>
                  <a:srgbClr val="000000"/>
                </a:solidFill>
                <a:effectLst/>
                <a:latin typeface="Arial" panose="020B0604020202020204" pitchFamily="34" charset="0"/>
              </a:rPr>
              <a:t>ετοιμάζομαι, έχοντας μπει σε παράταξη, να δώσω μάχη.</a:t>
            </a:r>
            <a:br>
              <a:rPr lang="el-GR" b="0" i="0" dirty="0">
                <a:solidFill>
                  <a:srgbClr val="000000"/>
                </a:solidFill>
                <a:effectLst/>
                <a:latin typeface="Arial" panose="020B0604020202020204" pitchFamily="34" charset="0"/>
              </a:rPr>
            </a:br>
            <a:r>
              <a:rPr lang="el-GR" b="0" i="0" dirty="0">
                <a:solidFill>
                  <a:srgbClr val="000000"/>
                </a:solidFill>
                <a:effectLst/>
                <a:latin typeface="Arial" panose="020B0604020202020204" pitchFamily="34" charset="0"/>
              </a:rPr>
              <a:t>...........................</a:t>
            </a:r>
          </a:p>
          <a:p>
            <a:pPr algn="l"/>
            <a:r>
              <a:rPr lang="el-GR" b="0" i="0" dirty="0">
                <a:solidFill>
                  <a:srgbClr val="000000"/>
                </a:solidFill>
                <a:effectLst/>
                <a:latin typeface="Arial" panose="020B0604020202020204" pitchFamily="34" charset="0"/>
              </a:rPr>
              <a:t> </a:t>
            </a:r>
          </a:p>
        </p:txBody>
      </p:sp>
      <p:pic>
        <p:nvPicPr>
          <p:cNvPr id="17" name="Picture 2" descr="Εικόνα">
            <a:extLst>
              <a:ext uri="{FF2B5EF4-FFF2-40B4-BE49-F238E27FC236}">
                <a16:creationId xmlns:a16="http://schemas.microsoft.com/office/drawing/2014/main" id="{0E827967-8144-7028-134C-5D1B74246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74" y="3109481"/>
            <a:ext cx="1177435" cy="8572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93DD733-47EE-9DBD-2BF3-96EC9D77A499}"/>
              </a:ext>
            </a:extLst>
          </p:cNvPr>
          <p:cNvSpPr txBox="1"/>
          <p:nvPr/>
        </p:nvSpPr>
        <p:spPr>
          <a:xfrm>
            <a:off x="2004647" y="5212517"/>
            <a:ext cx="4618892" cy="3693319"/>
          </a:xfrm>
          <a:prstGeom prst="rect">
            <a:avLst/>
          </a:prstGeom>
          <a:noFill/>
        </p:spPr>
        <p:txBody>
          <a:bodyPr wrap="square">
            <a:spAutoFit/>
          </a:bodyPr>
          <a:lstStyle/>
          <a:p>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Για το σκοπό αυτό προετοίμασαν μεγάλη </a:t>
            </a:r>
            <a:r>
              <a:rPr lang="el-GR" b="1" u="sng" kern="100" dirty="0">
                <a:solidFill>
                  <a:srgbClr val="00B050"/>
                </a:solidFill>
                <a:effectLst/>
                <a:latin typeface="Arial" panose="020B0604020202020204" pitchFamily="34" charset="0"/>
                <a:ea typeface="Calibri" panose="020F0502020204030204" pitchFamily="34" charset="0"/>
                <a:cs typeface="Arial" panose="020B0604020202020204" pitchFamily="34" charset="0"/>
              </a:rPr>
              <a:t>εκστρατεία</a:t>
            </a: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Στρατός και στόλος ετοιμάστηκαν γρήγορα και με </a:t>
            </a:r>
            <a:r>
              <a:rPr lang="el-GR" b="1" u="sng"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αρχηγό το Μαρδόνιο </a:t>
            </a: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κινήθηκαν κατά της Ελλάδας (492 π.Χ.). O στρατός </a:t>
            </a:r>
            <a:r>
              <a:rPr lang="el-GR" u="sng"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πέρασε τον Ελλήσποντο και έφτασε στη Μακεδονία</a:t>
            </a: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 </a:t>
            </a:r>
            <a:r>
              <a:rPr lang="el-GR" u="sng"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στόλος</a:t>
            </a: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έπλεε στο </a:t>
            </a:r>
            <a:r>
              <a:rPr lang="el-GR" u="sng"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Αιγαίο</a:t>
            </a: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έχοντας την ίδια κατεύθυνση. Η Μακεδονία υποτάχθηκε στους Πέρσες, αλλά ο </a:t>
            </a:r>
            <a:r>
              <a:rPr lang="el-GR" u="sng"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στόλος</a:t>
            </a: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τους έπαθε μεγάλη </a:t>
            </a:r>
            <a:r>
              <a:rPr lang="el-GR" u="sng"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καταστροφή</a:t>
            </a: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σε θαλασσοταραχή που ξέσπασε κοντά στα παράλια του </a:t>
            </a:r>
            <a:r>
              <a:rPr lang="el-GR" i="1" kern="100" dirty="0">
                <a:effectLst/>
                <a:latin typeface="Arial" panose="020B0604020202020204" pitchFamily="34" charset="0"/>
                <a:ea typeface="Calibri" panose="020F0502020204030204" pitchFamily="34" charset="0"/>
                <a:cs typeface="Arial" panose="020B0604020202020204" pitchFamily="34" charset="0"/>
              </a:rPr>
              <a:t>Άθω</a:t>
            </a:r>
            <a:r>
              <a:rPr lang="el-GR" kern="100" dirty="0">
                <a:effectLst/>
                <a:latin typeface="Arial" panose="020B0604020202020204" pitchFamily="34" charset="0"/>
                <a:ea typeface="Calibri" panose="020F0502020204030204" pitchFamily="34" charset="0"/>
                <a:cs typeface="Arial" panose="020B0604020202020204" pitchFamily="34" charset="0"/>
              </a:rPr>
              <a:t>. Μετά το γεγονός αυτό ο Μαρδόνιος αναγκάστηκε να γυρίσει στην Περσία.</a:t>
            </a:r>
            <a:endParaRPr lang="el-GR" dirty="0"/>
          </a:p>
        </p:txBody>
      </p:sp>
    </p:spTree>
    <p:extLst>
      <p:ext uri="{BB962C8B-B14F-4D97-AF65-F5344CB8AC3E}">
        <p14:creationId xmlns:p14="http://schemas.microsoft.com/office/powerpoint/2010/main" val="169821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 περσικός κίνδυνος">
            <a:extLst>
              <a:ext uri="{FF2B5EF4-FFF2-40B4-BE49-F238E27FC236}">
                <a16:creationId xmlns:a16="http://schemas.microsoft.com/office/drawing/2014/main" id="{B2827663-EB09-3DD0-DBCA-16F9D76F0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95" y="272978"/>
            <a:ext cx="6321410" cy="72244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9217C6-C6CB-0F7D-3F07-0CFA480E2784}"/>
              </a:ext>
            </a:extLst>
          </p:cNvPr>
          <p:cNvSpPr txBox="1"/>
          <p:nvPr/>
        </p:nvSpPr>
        <p:spPr>
          <a:xfrm>
            <a:off x="268295" y="8265788"/>
            <a:ext cx="6028591" cy="1367234"/>
          </a:xfrm>
          <a:prstGeom prst="rect">
            <a:avLst/>
          </a:prstGeom>
          <a:noFill/>
        </p:spPr>
        <p:txBody>
          <a:bodyPr wrap="square">
            <a:spAutoFit/>
          </a:bodyPr>
          <a:lstStyle/>
          <a:p>
            <a:pPr>
              <a:lnSpc>
                <a:spcPct val="107000"/>
              </a:lnSpc>
              <a:spcAft>
                <a:spcPts val="800"/>
              </a:spcAft>
            </a:pPr>
            <a:r>
              <a:rPr lang="el-GR"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Κόκκινη γραμμή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1</a:t>
            </a:r>
            <a:r>
              <a:rPr lang="el-GR" sz="1800" kern="1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εκστρατεία-αρχηγός των Περσών : Μαρδόνιος</a:t>
            </a:r>
          </a:p>
          <a:p>
            <a:pPr>
              <a:lnSpc>
                <a:spcPct val="107000"/>
              </a:lnSpc>
              <a:spcAft>
                <a:spcPts val="800"/>
              </a:spcAft>
            </a:pPr>
            <a:r>
              <a:rPr lang="el-GR"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Μπλε γραμμή</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2</a:t>
            </a:r>
            <a:r>
              <a:rPr lang="el-GR" sz="1800" kern="1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εκστρατεία: αρχηγοί των Περσών: Δάτης και Αρταφέρνης</a:t>
            </a:r>
          </a:p>
        </p:txBody>
      </p:sp>
      <p:sp>
        <p:nvSpPr>
          <p:cNvPr id="2" name="TextBox 1">
            <a:extLst>
              <a:ext uri="{FF2B5EF4-FFF2-40B4-BE49-F238E27FC236}">
                <a16:creationId xmlns:a16="http://schemas.microsoft.com/office/drawing/2014/main" id="{E074B18C-B1C2-F2AD-F4F1-9E82DCB47EB2}"/>
              </a:ext>
            </a:extLst>
          </p:cNvPr>
          <p:cNvSpPr txBox="1"/>
          <p:nvPr/>
        </p:nvSpPr>
        <p:spPr>
          <a:xfrm>
            <a:off x="386990" y="7546557"/>
            <a:ext cx="5791200" cy="670120"/>
          </a:xfrm>
          <a:prstGeom prst="rect">
            <a:avLst/>
          </a:prstGeom>
          <a:solidFill>
            <a:schemeClr val="accent6">
              <a:lumMod val="20000"/>
              <a:lumOff val="80000"/>
            </a:schemeClr>
          </a:solidFill>
        </p:spPr>
        <p:txBody>
          <a:bodyPr wrap="square">
            <a:spAutoFit/>
          </a:bodyPr>
          <a:lstStyle/>
          <a:p>
            <a:pPr>
              <a:lnSpc>
                <a:spcPct val="107000"/>
              </a:lnSpc>
              <a:spcAft>
                <a:spcPts val="800"/>
              </a:spcAft>
            </a:pPr>
            <a:r>
              <a:rPr lang="el-GR" sz="1800" b="1" i="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a:t>
            </a:r>
            <a:r>
              <a:rPr lang="el-GR" sz="1800" i="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Οι εκστρατείες του Μαρδόνιου, του </a:t>
            </a:r>
            <a:r>
              <a:rPr lang="el-GR" sz="1800" i="1"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Δάντη</a:t>
            </a:r>
            <a:r>
              <a:rPr lang="el-GR" sz="1800" i="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και του Αρταφέρνη</a:t>
            </a:r>
            <a:endParaRPr lang="el-G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975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87C99347-DDD5-BE5B-DCE7-2210EC16FA1A}"/>
              </a:ext>
            </a:extLst>
          </p:cNvPr>
          <p:cNvSpPr>
            <a:spLocks noGrp="1"/>
          </p:cNvSpPr>
          <p:nvPr>
            <p:ph type="sldNum" sz="quarter" idx="12"/>
          </p:nvPr>
        </p:nvSpPr>
        <p:spPr/>
        <p:txBody>
          <a:bodyPr/>
          <a:lstStyle/>
          <a:p>
            <a:fld id="{B598B63E-09B7-4847-9700-723D94451773}" type="slidenum">
              <a:rPr lang="en-US" smtClean="0"/>
              <a:t>17</a:t>
            </a:fld>
            <a:endParaRPr lang="en-US"/>
          </a:p>
        </p:txBody>
      </p:sp>
      <p:sp>
        <p:nvSpPr>
          <p:cNvPr id="8" name="TextBox 7">
            <a:extLst>
              <a:ext uri="{FF2B5EF4-FFF2-40B4-BE49-F238E27FC236}">
                <a16:creationId xmlns:a16="http://schemas.microsoft.com/office/drawing/2014/main" id="{6996E53E-10FC-B829-D48B-6E71B8249921}"/>
              </a:ext>
            </a:extLst>
          </p:cNvPr>
          <p:cNvSpPr txBox="1"/>
          <p:nvPr/>
        </p:nvSpPr>
        <p:spPr>
          <a:xfrm>
            <a:off x="235743" y="529117"/>
            <a:ext cx="6682153" cy="3034485"/>
          </a:xfrm>
          <a:prstGeom prst="rect">
            <a:avLst/>
          </a:prstGeom>
          <a:noFill/>
        </p:spPr>
        <p:txBody>
          <a:bodyPr wrap="square">
            <a:spAutoFit/>
          </a:bodyPr>
          <a:lstStyle/>
          <a:p>
            <a:pPr>
              <a:lnSpc>
                <a:spcPct val="107000"/>
              </a:lnSpc>
              <a:spcAft>
                <a:spcPts val="800"/>
              </a:spcAft>
            </a:pP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 βασιλιάς των Περσών, ο Δαρείος, αποφάσισε να συνεχίσει τον </a:t>
            </a:r>
            <a:r>
              <a:rPr lang="el-GR" b="1" u="sng" kern="100" dirty="0">
                <a:solidFill>
                  <a:srgbClr val="00B050"/>
                </a:solidFill>
                <a:effectLst/>
                <a:latin typeface="Arial" panose="020B0604020202020204" pitchFamily="34" charset="0"/>
                <a:ea typeface="Calibri" panose="020F0502020204030204" pitchFamily="34" charset="0"/>
                <a:cs typeface="Arial" panose="020B0604020202020204" pitchFamily="34" charset="0"/>
              </a:rPr>
              <a:t>πόλεμο</a:t>
            </a: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Πιο πολύ όμως ήθελε να τιμωρήσει τους Αθηναίους και τους </a:t>
            </a:r>
            <a:r>
              <a:rPr lang="el-GR"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Ερετριείς</a:t>
            </a: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Το 490 π.Χ. ο </a:t>
            </a:r>
            <a:r>
              <a:rPr lang="el-GR" u="sng"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στόλος</a:t>
            </a: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των Περσών με αρχηγούς </a:t>
            </a:r>
            <a:r>
              <a:rPr lang="el-GR" u="sng"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το Δάτη και τον Αρταφέρνη </a:t>
            </a: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πλέοντας στο </a:t>
            </a:r>
            <a:r>
              <a:rPr lang="el-GR" u="sng"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Αιγαίο πέλαγος </a:t>
            </a: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έφτασε στην </a:t>
            </a:r>
            <a:r>
              <a:rPr lang="el-GR" u="sng"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Ερέτρια </a:t>
            </a: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και την κατέστρεψε. Στη συνέχεια κατευθύνθηκε στα παράλια του Μαραθώνα, όπου αγκυροβόλησε. </a:t>
            </a:r>
            <a:r>
              <a:rPr lang="el-GR"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Oι</a:t>
            </a: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Αθηναίοι </a:t>
            </a:r>
            <a:r>
              <a:rPr lang="el-GR" u="sng"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ανησύχησαν</a:t>
            </a: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πολύ. Έκαναν </a:t>
            </a:r>
            <a:r>
              <a:rPr lang="el-GR" i="1" u="sng" kern="100" dirty="0">
                <a:effectLst/>
                <a:latin typeface="Arial" panose="020B0604020202020204" pitchFamily="34" charset="0"/>
                <a:ea typeface="Calibri" panose="020F0502020204030204" pitchFamily="34" charset="0"/>
                <a:cs typeface="Arial" panose="020B0604020202020204" pitchFamily="34" charset="0"/>
              </a:rPr>
              <a:t>σύσκεψη</a:t>
            </a:r>
            <a:r>
              <a:rPr lang="el-GR" kern="100" dirty="0">
                <a:effectLst/>
                <a:latin typeface="Arial" panose="020B0604020202020204" pitchFamily="34" charset="0"/>
                <a:ea typeface="Calibri" panose="020F0502020204030204" pitchFamily="34" charset="0"/>
                <a:cs typeface="Arial" panose="020B0604020202020204" pitchFamily="34" charset="0"/>
              </a:rPr>
              <a:t>, και αποφάσισαν να </a:t>
            </a:r>
            <a:r>
              <a:rPr lang="el-GR" u="sng" kern="100" dirty="0">
                <a:effectLst/>
                <a:latin typeface="Arial" panose="020B0604020202020204" pitchFamily="34" charset="0"/>
                <a:ea typeface="Calibri" panose="020F0502020204030204" pitchFamily="34" charset="0"/>
                <a:cs typeface="Arial" panose="020B0604020202020204" pitchFamily="34" charset="0"/>
              </a:rPr>
              <a:t>αμυνθούν στο Μαραθώνα.</a:t>
            </a:r>
            <a:r>
              <a:rPr lang="el-GR" kern="100" dirty="0">
                <a:effectLst/>
                <a:latin typeface="Arial" panose="020B0604020202020204" pitchFamily="34" charset="0"/>
                <a:ea typeface="Calibri" panose="020F0502020204030204" pitchFamily="34" charset="0"/>
                <a:cs typeface="Arial" panose="020B0604020202020204" pitchFamily="34" charset="0"/>
              </a:rPr>
              <a:t> Δεν ήθελαν να αφήσουν τους Πέρσες να πλησιάσουν στην Αθήνα.</a:t>
            </a:r>
          </a:p>
        </p:txBody>
      </p:sp>
      <p:sp>
        <p:nvSpPr>
          <p:cNvPr id="10" name="TextBox 9">
            <a:extLst>
              <a:ext uri="{FF2B5EF4-FFF2-40B4-BE49-F238E27FC236}">
                <a16:creationId xmlns:a16="http://schemas.microsoft.com/office/drawing/2014/main" id="{E19A9B81-AB70-C80A-332C-2F999C095081}"/>
              </a:ext>
            </a:extLst>
          </p:cNvPr>
          <p:cNvSpPr txBox="1"/>
          <p:nvPr/>
        </p:nvSpPr>
        <p:spPr>
          <a:xfrm>
            <a:off x="5147899" y="6591825"/>
            <a:ext cx="1648922" cy="2308324"/>
          </a:xfrm>
          <a:prstGeom prst="rect">
            <a:avLst/>
          </a:prstGeom>
          <a:solidFill>
            <a:schemeClr val="bg2"/>
          </a:solidFill>
        </p:spPr>
        <p:txBody>
          <a:bodyPr wrap="square">
            <a:spAutoFit/>
          </a:bodyPr>
          <a:lstStyle/>
          <a:p>
            <a:pPr algn="l"/>
            <a:r>
              <a:rPr lang="el-GR" b="1" i="0" dirty="0">
                <a:solidFill>
                  <a:srgbClr val="000000"/>
                </a:solidFill>
                <a:effectLst/>
                <a:latin typeface="Arial" panose="020B0604020202020204" pitchFamily="34" charset="0"/>
              </a:rPr>
              <a:t>Άθως:</a:t>
            </a:r>
            <a:r>
              <a:rPr lang="el-GR" b="0" i="0" dirty="0">
                <a:solidFill>
                  <a:srgbClr val="000000"/>
                </a:solidFill>
                <a:effectLst/>
                <a:latin typeface="Arial" panose="020B0604020202020204" pitchFamily="34" charset="0"/>
              </a:rPr>
              <a:t> η περιοχή της Χαλκιδικής όπου σήμερα βρίσκεται το Άγιο Όρος.</a:t>
            </a:r>
          </a:p>
          <a:p>
            <a:pPr algn="l"/>
            <a:r>
              <a:rPr lang="el-GR" b="0" i="0" dirty="0">
                <a:solidFill>
                  <a:srgbClr val="000000"/>
                </a:solidFill>
                <a:effectLst/>
                <a:latin typeface="Arial" panose="020B0604020202020204" pitchFamily="34" charset="0"/>
              </a:rPr>
              <a:t>.........................</a:t>
            </a:r>
          </a:p>
        </p:txBody>
      </p:sp>
      <p:pic>
        <p:nvPicPr>
          <p:cNvPr id="11" name="Picture 2" descr="Εικόνα">
            <a:extLst>
              <a:ext uri="{FF2B5EF4-FFF2-40B4-BE49-F238E27FC236}">
                <a16:creationId xmlns:a16="http://schemas.microsoft.com/office/drawing/2014/main" id="{0E66DD8D-D143-A844-5BF5-460A5889D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078" y="5374545"/>
            <a:ext cx="1177435" cy="8572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53B79D0-B8F4-E8D9-6CB4-464C37C63386}"/>
              </a:ext>
            </a:extLst>
          </p:cNvPr>
          <p:cNvSpPr txBox="1"/>
          <p:nvPr/>
        </p:nvSpPr>
        <p:spPr>
          <a:xfrm>
            <a:off x="170627" y="3606939"/>
            <a:ext cx="6516746" cy="1849032"/>
          </a:xfrm>
          <a:prstGeom prst="rect">
            <a:avLst/>
          </a:prstGeom>
          <a:noFill/>
        </p:spPr>
        <p:txBody>
          <a:bodyPr wrap="square">
            <a:spAutoFit/>
          </a:bodyPr>
          <a:lstStyle/>
          <a:p>
            <a:pPr>
              <a:lnSpc>
                <a:spcPct val="107000"/>
              </a:lnSpc>
              <a:spcAft>
                <a:spcPts val="800"/>
              </a:spcAft>
            </a:pP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Δέκα χιλιάδες Αθηναίοι και χίλιοι </a:t>
            </a:r>
            <a:r>
              <a:rPr lang="el-GR"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Πλαταιείς</a:t>
            </a:r>
            <a:r>
              <a:rPr lang="el-GR"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l-GR" i="1" kern="100" dirty="0">
                <a:effectLst/>
                <a:latin typeface="Arial" panose="020B0604020202020204" pitchFamily="34" charset="0"/>
                <a:ea typeface="Calibri" panose="020F0502020204030204" pitchFamily="34" charset="0"/>
                <a:cs typeface="Arial" panose="020B0604020202020204" pitchFamily="34" charset="0"/>
              </a:rPr>
              <a:t>παρατάχτηκαν</a:t>
            </a:r>
            <a:r>
              <a:rPr lang="el-GR" kern="100" dirty="0">
                <a:effectLst/>
                <a:latin typeface="Arial" panose="020B0604020202020204" pitchFamily="34" charset="0"/>
                <a:ea typeface="Calibri" panose="020F0502020204030204" pitchFamily="34" charset="0"/>
                <a:cs typeface="Arial" panose="020B0604020202020204" pitchFamily="34" charset="0"/>
              </a:rPr>
              <a:t> με αρχηγό το Μιλτιάδη απέναντι από τους Πέρσες. O </a:t>
            </a:r>
            <a:r>
              <a:rPr lang="el-GR" u="sng" kern="100" dirty="0">
                <a:effectLst/>
                <a:latin typeface="Arial" panose="020B0604020202020204" pitchFamily="34" charset="0"/>
                <a:ea typeface="Calibri" panose="020F0502020204030204" pitchFamily="34" charset="0"/>
                <a:cs typeface="Arial" panose="020B0604020202020204" pitchFamily="34" charset="0"/>
              </a:rPr>
              <a:t>Μιλτιάδης</a:t>
            </a:r>
            <a:r>
              <a:rPr lang="el-GR" kern="100" dirty="0">
                <a:effectLst/>
                <a:latin typeface="Arial" panose="020B0604020202020204" pitchFamily="34" charset="0"/>
                <a:ea typeface="Calibri" panose="020F0502020204030204" pitchFamily="34" charset="0"/>
                <a:cs typeface="Arial" panose="020B0604020202020204" pitchFamily="34" charset="0"/>
              </a:rPr>
              <a:t> εφάρμοσε ένα σπουδαίο </a:t>
            </a:r>
            <a:r>
              <a:rPr lang="el-GR" b="1" u="sng" kern="100" dirty="0">
                <a:solidFill>
                  <a:srgbClr val="00B050"/>
                </a:solidFill>
                <a:effectLst/>
                <a:latin typeface="Arial" panose="020B0604020202020204" pitchFamily="34" charset="0"/>
                <a:ea typeface="Calibri" panose="020F0502020204030204" pitchFamily="34" charset="0"/>
                <a:cs typeface="Arial" panose="020B0604020202020204" pitchFamily="34" charset="0"/>
              </a:rPr>
              <a:t>σχέδιο</a:t>
            </a:r>
            <a:r>
              <a:rPr lang="el-GR" kern="100" dirty="0">
                <a:effectLst/>
                <a:latin typeface="Arial" panose="020B0604020202020204" pitchFamily="34" charset="0"/>
                <a:ea typeface="Calibri" panose="020F0502020204030204" pitchFamily="34" charset="0"/>
                <a:cs typeface="Arial" panose="020B0604020202020204" pitchFamily="34" charset="0"/>
              </a:rPr>
              <a:t>. </a:t>
            </a:r>
            <a:r>
              <a:rPr lang="el-GR" kern="100" dirty="0" err="1">
                <a:effectLst/>
                <a:latin typeface="Arial" panose="020B0604020202020204" pitchFamily="34" charset="0"/>
                <a:ea typeface="Calibri" panose="020F0502020204030204" pitchFamily="34" charset="0"/>
                <a:cs typeface="Arial" panose="020B0604020202020204" pitchFamily="34" charset="0"/>
              </a:rPr>
              <a:t>Παρέταξε</a:t>
            </a:r>
            <a:r>
              <a:rPr lang="el-GR" kern="100" dirty="0">
                <a:effectLst/>
                <a:latin typeface="Arial" panose="020B0604020202020204" pitchFamily="34" charset="0"/>
                <a:ea typeface="Calibri" panose="020F0502020204030204" pitchFamily="34" charset="0"/>
                <a:cs typeface="Arial" panose="020B0604020202020204" pitchFamily="34" charset="0"/>
              </a:rPr>
              <a:t> το στρατό του σε κατηφορικό έδαφος σε μικρή απόσταση από τον περσικό, έχοντας </a:t>
            </a:r>
            <a:r>
              <a:rPr lang="el-GR" u="sng" kern="100" dirty="0">
                <a:effectLst/>
                <a:latin typeface="Arial" panose="020B0604020202020204" pitchFamily="34" charset="0"/>
                <a:ea typeface="Calibri" panose="020F0502020204030204" pitchFamily="34" charset="0"/>
                <a:cs typeface="Arial" panose="020B0604020202020204" pitchFamily="34" charset="0"/>
              </a:rPr>
              <a:t>ενισχύσει περισσότερο τα πλάγια της παράταξης</a:t>
            </a:r>
            <a:r>
              <a:rPr lang="el-GR" kern="100" dirty="0">
                <a:effectLst/>
                <a:latin typeface="Arial" panose="020B0604020202020204" pitchFamily="34" charset="0"/>
                <a:ea typeface="Calibri" panose="020F0502020204030204" pitchFamily="34" charset="0"/>
                <a:cs typeface="Arial" panose="020B0604020202020204" pitchFamily="34" charset="0"/>
              </a:rPr>
              <a:t>. Στο κέντρο έβαλε λιγότερους στρατιώτες. </a:t>
            </a:r>
          </a:p>
        </p:txBody>
      </p:sp>
      <p:sp>
        <p:nvSpPr>
          <p:cNvPr id="14" name="TextBox 13">
            <a:extLst>
              <a:ext uri="{FF2B5EF4-FFF2-40B4-BE49-F238E27FC236}">
                <a16:creationId xmlns:a16="http://schemas.microsoft.com/office/drawing/2014/main" id="{3CB9931C-6864-97E1-3D23-0710084FED06}"/>
              </a:ext>
            </a:extLst>
          </p:cNvPr>
          <p:cNvSpPr txBox="1"/>
          <p:nvPr/>
        </p:nvSpPr>
        <p:spPr>
          <a:xfrm>
            <a:off x="134267" y="5514983"/>
            <a:ext cx="5074811" cy="3930115"/>
          </a:xfrm>
          <a:prstGeom prst="rect">
            <a:avLst/>
          </a:prstGeom>
          <a:noFill/>
        </p:spPr>
        <p:txBody>
          <a:bodyPr wrap="square">
            <a:spAutoFit/>
          </a:bodyPr>
          <a:lstStyle/>
          <a:p>
            <a:pPr>
              <a:lnSpc>
                <a:spcPct val="107000"/>
              </a:lnSpc>
              <a:spcAft>
                <a:spcPts val="800"/>
              </a:spcAft>
            </a:pPr>
            <a:r>
              <a:rPr lang="el-G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l-GR" sz="1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Oι</a:t>
            </a:r>
            <a:r>
              <a:rPr lang="el-G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Αθηναίοι δεν είχαν τόξα. Έπρεπε λοιπόν να τρέξουν για να γλιτώσουν από τα βέλη. Όταν δόθηκε η διαταγή για επίθεση, όρμησαν προς τους Πέρσες, οι οποίοι στην αρχή τους πέρασαν για τρελούς. Η σύγκρουση έγινε σώμα με σώμα και σ' αυτό οι Αθηναίοι ήταν καλύτεροι. Τα δύο άκρα της ελληνικής παράταξης κατάφεραν να νικήσουν γρήγορα και άρχισαν να κυκλώνουν το περσικό κέντρο. </a:t>
            </a:r>
            <a:r>
              <a:rPr lang="el-GR" sz="1800" u="sng"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Oι</a:t>
            </a:r>
            <a:r>
              <a:rPr lang="el-GR" sz="1800" u="sng"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Πέρσες υποχώρησαν</a:t>
            </a:r>
            <a:r>
              <a:rPr lang="el-G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έτρεξαν προς τα πλοία και βιάστηκαν να φύγουν. </a:t>
            </a:r>
            <a:r>
              <a:rPr lang="el-GR" sz="1800" kern="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Oι</a:t>
            </a:r>
            <a:r>
              <a:rPr lang="el-GR" sz="18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Αθηναίοι πέτυχαν λαμπρή νίκη. Ένας στρατιώτης τρέχοντας μετέφερε τη χαρούμενη είδηση στην Αθήνα.</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9283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96493F27-1F3D-E251-A92E-1E17DC8AC183}"/>
              </a:ext>
            </a:extLst>
          </p:cNvPr>
          <p:cNvSpPr>
            <a:spLocks noGrp="1"/>
          </p:cNvSpPr>
          <p:nvPr>
            <p:ph type="sldNum" sz="quarter" idx="12"/>
          </p:nvPr>
        </p:nvSpPr>
        <p:spPr/>
        <p:txBody>
          <a:bodyPr/>
          <a:lstStyle/>
          <a:p>
            <a:fld id="{B598B63E-09B7-4847-9700-723D94451773}" type="slidenum">
              <a:rPr lang="en-US" smtClean="0"/>
              <a:t>18</a:t>
            </a:fld>
            <a:endParaRPr lang="en-US"/>
          </a:p>
        </p:txBody>
      </p:sp>
      <p:sp>
        <p:nvSpPr>
          <p:cNvPr id="7" name="TextBox 6">
            <a:extLst>
              <a:ext uri="{FF2B5EF4-FFF2-40B4-BE49-F238E27FC236}">
                <a16:creationId xmlns:a16="http://schemas.microsoft.com/office/drawing/2014/main" id="{528152DC-33FE-3559-2B6B-3BAB368EED6E}"/>
              </a:ext>
            </a:extLst>
          </p:cNvPr>
          <p:cNvSpPr txBox="1"/>
          <p:nvPr/>
        </p:nvSpPr>
        <p:spPr>
          <a:xfrm>
            <a:off x="2239708" y="4342293"/>
            <a:ext cx="2766784" cy="968278"/>
          </a:xfrm>
          <a:prstGeom prst="rect">
            <a:avLst/>
          </a:prstGeom>
          <a:noFill/>
        </p:spPr>
        <p:txBody>
          <a:bodyPr wrap="square">
            <a:spAutoFit/>
          </a:bodyPr>
          <a:lstStyle/>
          <a:p>
            <a:pPr>
              <a:lnSpc>
                <a:spcPct val="107000"/>
              </a:lnSpc>
              <a:spcAft>
                <a:spcPts val="800"/>
              </a:spcAft>
              <a:tabLst>
                <a:tab pos="3139440" algn="l"/>
              </a:tabLs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2</a:t>
            </a:r>
            <a:r>
              <a:rPr lang="el-GR" sz="1800" b="1" kern="1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 εκστρατεία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των Περσών                                                       εναντίον των Ελλήνων</a:t>
            </a:r>
            <a:endParaRPr lang="el-GR" dirty="0"/>
          </a:p>
        </p:txBody>
      </p:sp>
      <p:cxnSp>
        <p:nvCxnSpPr>
          <p:cNvPr id="9" name="Ευθύγραμμο βέλος σύνδεσης 8">
            <a:extLst>
              <a:ext uri="{FF2B5EF4-FFF2-40B4-BE49-F238E27FC236}">
                <a16:creationId xmlns:a16="http://schemas.microsoft.com/office/drawing/2014/main" id="{3C75223F-B5C8-0084-D4A0-4EB8F4C883A6}"/>
              </a:ext>
            </a:extLst>
          </p:cNvPr>
          <p:cNvCxnSpPr>
            <a:cxnSpLocks/>
          </p:cNvCxnSpPr>
          <p:nvPr/>
        </p:nvCxnSpPr>
        <p:spPr>
          <a:xfrm flipH="1" flipV="1">
            <a:off x="1477108" y="3423138"/>
            <a:ext cx="600804" cy="831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Οβάλ 9">
            <a:extLst>
              <a:ext uri="{FF2B5EF4-FFF2-40B4-BE49-F238E27FC236}">
                <a16:creationId xmlns:a16="http://schemas.microsoft.com/office/drawing/2014/main" id="{6510D75B-53AA-EA0A-F5B0-F5601987FE56}"/>
              </a:ext>
            </a:extLst>
          </p:cNvPr>
          <p:cNvSpPr/>
          <p:nvPr/>
        </p:nvSpPr>
        <p:spPr>
          <a:xfrm>
            <a:off x="1968108" y="3997701"/>
            <a:ext cx="2751940" cy="168698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βάλ 10">
            <a:extLst>
              <a:ext uri="{FF2B5EF4-FFF2-40B4-BE49-F238E27FC236}">
                <a16:creationId xmlns:a16="http://schemas.microsoft.com/office/drawing/2014/main" id="{042A2A4C-F295-7DCE-4BBE-C12C48016B32}"/>
              </a:ext>
            </a:extLst>
          </p:cNvPr>
          <p:cNvSpPr/>
          <p:nvPr/>
        </p:nvSpPr>
        <p:spPr>
          <a:xfrm>
            <a:off x="3637548" y="1828364"/>
            <a:ext cx="1981201" cy="99646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a:extLst>
              <a:ext uri="{FF2B5EF4-FFF2-40B4-BE49-F238E27FC236}">
                <a16:creationId xmlns:a16="http://schemas.microsoft.com/office/drawing/2014/main" id="{D93D93DA-C3D1-8B6E-E88E-D36DA7A4FAB1}"/>
              </a:ext>
            </a:extLst>
          </p:cNvPr>
          <p:cNvSpPr txBox="1"/>
          <p:nvPr/>
        </p:nvSpPr>
        <p:spPr>
          <a:xfrm>
            <a:off x="4217154" y="1927145"/>
            <a:ext cx="1060938" cy="774507"/>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Πότε;</a:t>
            </a:r>
          </a:p>
          <a:p>
            <a:pPr>
              <a:lnSpc>
                <a:spcPct val="107000"/>
              </a:lnSpc>
              <a:spcAft>
                <a:spcPts val="800"/>
              </a:spcAft>
            </a:pPr>
            <a:r>
              <a:rPr lang="el-GR" kern="100" dirty="0">
                <a:latin typeface="Calibri" panose="020F0502020204030204" pitchFamily="34" charset="0"/>
                <a:ea typeface="Calibri" panose="020F0502020204030204" pitchFamily="34" charset="0"/>
                <a:cs typeface="Times New Roman" panose="02020603050405020304" pitchFamily="18" charset="0"/>
              </a:rPr>
              <a:t>490 π.Χ.</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Οβάλ 13">
            <a:extLst>
              <a:ext uri="{FF2B5EF4-FFF2-40B4-BE49-F238E27FC236}">
                <a16:creationId xmlns:a16="http://schemas.microsoft.com/office/drawing/2014/main" id="{36AC4D0B-AF68-9678-B6E0-4E6C99664BB0}"/>
              </a:ext>
            </a:extLst>
          </p:cNvPr>
          <p:cNvSpPr/>
          <p:nvPr/>
        </p:nvSpPr>
        <p:spPr>
          <a:xfrm>
            <a:off x="55319" y="1992248"/>
            <a:ext cx="1981201" cy="99646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extBox 14">
            <a:extLst>
              <a:ext uri="{FF2B5EF4-FFF2-40B4-BE49-F238E27FC236}">
                <a16:creationId xmlns:a16="http://schemas.microsoft.com/office/drawing/2014/main" id="{BF698C79-0C67-A19D-A11D-27865CDB2811}"/>
              </a:ext>
            </a:extLst>
          </p:cNvPr>
          <p:cNvSpPr txBox="1"/>
          <p:nvPr/>
        </p:nvSpPr>
        <p:spPr>
          <a:xfrm>
            <a:off x="372386" y="2145766"/>
            <a:ext cx="2157046" cy="671915"/>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Ποιοι εναντίον ποιων;</a:t>
            </a:r>
          </a:p>
        </p:txBody>
      </p:sp>
      <p:sp>
        <p:nvSpPr>
          <p:cNvPr id="16" name="Οβάλ 15">
            <a:extLst>
              <a:ext uri="{FF2B5EF4-FFF2-40B4-BE49-F238E27FC236}">
                <a16:creationId xmlns:a16="http://schemas.microsoft.com/office/drawing/2014/main" id="{16538402-E5A5-2BD6-6A97-C663F1633A3F}"/>
              </a:ext>
            </a:extLst>
          </p:cNvPr>
          <p:cNvSpPr/>
          <p:nvPr/>
        </p:nvSpPr>
        <p:spPr>
          <a:xfrm>
            <a:off x="2159973" y="1955281"/>
            <a:ext cx="1351088" cy="99646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extBox 17">
            <a:extLst>
              <a:ext uri="{FF2B5EF4-FFF2-40B4-BE49-F238E27FC236}">
                <a16:creationId xmlns:a16="http://schemas.microsoft.com/office/drawing/2014/main" id="{F43B85A6-AEA4-9AC0-1A7F-F9FBB56C9D2E}"/>
              </a:ext>
            </a:extLst>
          </p:cNvPr>
          <p:cNvSpPr txBox="1"/>
          <p:nvPr/>
        </p:nvSpPr>
        <p:spPr>
          <a:xfrm>
            <a:off x="2605918" y="2269049"/>
            <a:ext cx="4044460" cy="369332"/>
          </a:xfrm>
          <a:prstGeom prst="rect">
            <a:avLst/>
          </a:prstGeom>
          <a:noFill/>
        </p:spPr>
        <p:txBody>
          <a:bodyPr wrap="square">
            <a:spAutoFit/>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αιτία</a:t>
            </a:r>
            <a:endParaRPr lang="el-GR" dirty="0"/>
          </a:p>
        </p:txBody>
      </p:sp>
      <p:sp>
        <p:nvSpPr>
          <p:cNvPr id="19" name="Οβάλ 18">
            <a:extLst>
              <a:ext uri="{FF2B5EF4-FFF2-40B4-BE49-F238E27FC236}">
                <a16:creationId xmlns:a16="http://schemas.microsoft.com/office/drawing/2014/main" id="{771CCA7F-6781-1B98-2994-5AAC4834C433}"/>
              </a:ext>
            </a:extLst>
          </p:cNvPr>
          <p:cNvSpPr/>
          <p:nvPr/>
        </p:nvSpPr>
        <p:spPr>
          <a:xfrm>
            <a:off x="4450324" y="2996771"/>
            <a:ext cx="2304316" cy="126234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TextBox 19">
            <a:extLst>
              <a:ext uri="{FF2B5EF4-FFF2-40B4-BE49-F238E27FC236}">
                <a16:creationId xmlns:a16="http://schemas.microsoft.com/office/drawing/2014/main" id="{FE927B97-D6CF-9097-AF92-29123D06E0CD}"/>
              </a:ext>
            </a:extLst>
          </p:cNvPr>
          <p:cNvSpPr txBox="1"/>
          <p:nvPr/>
        </p:nvSpPr>
        <p:spPr>
          <a:xfrm>
            <a:off x="4855187" y="3353308"/>
            <a:ext cx="1981201" cy="923330"/>
          </a:xfrm>
          <a:prstGeom prst="rect">
            <a:avLst/>
          </a:prstGeom>
          <a:noFill/>
        </p:spPr>
        <p:txBody>
          <a:bodyPr wrap="square">
            <a:spAutoFit/>
          </a:bodyPr>
          <a:lstStyle/>
          <a:p>
            <a:r>
              <a:rPr lang="el-GR" dirty="0"/>
              <a:t>Αρχηγοί των Περσών Δάτης-Αρταφέρνης</a:t>
            </a:r>
          </a:p>
        </p:txBody>
      </p:sp>
      <p:cxnSp>
        <p:nvCxnSpPr>
          <p:cNvPr id="21" name="Ευθύγραμμο βέλος σύνδεσης 20">
            <a:extLst>
              <a:ext uri="{FF2B5EF4-FFF2-40B4-BE49-F238E27FC236}">
                <a16:creationId xmlns:a16="http://schemas.microsoft.com/office/drawing/2014/main" id="{F02CC770-3AA6-F98A-26A5-BC0F666E045C}"/>
              </a:ext>
            </a:extLst>
          </p:cNvPr>
          <p:cNvCxnSpPr>
            <a:cxnSpLocks/>
          </p:cNvCxnSpPr>
          <p:nvPr/>
        </p:nvCxnSpPr>
        <p:spPr>
          <a:xfrm flipH="1" flipV="1">
            <a:off x="2936994" y="3093827"/>
            <a:ext cx="75902" cy="81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a:extLst>
              <a:ext uri="{FF2B5EF4-FFF2-40B4-BE49-F238E27FC236}">
                <a16:creationId xmlns:a16="http://schemas.microsoft.com/office/drawing/2014/main" id="{EDE9FA8C-7333-E77B-65A0-71804B553434}"/>
              </a:ext>
            </a:extLst>
          </p:cNvPr>
          <p:cNvCxnSpPr>
            <a:cxnSpLocks/>
          </p:cNvCxnSpPr>
          <p:nvPr/>
        </p:nvCxnSpPr>
        <p:spPr>
          <a:xfrm flipV="1">
            <a:off x="3845106" y="3021710"/>
            <a:ext cx="675241" cy="847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a:extLst>
              <a:ext uri="{FF2B5EF4-FFF2-40B4-BE49-F238E27FC236}">
                <a16:creationId xmlns:a16="http://schemas.microsoft.com/office/drawing/2014/main" id="{C51FADBE-2FAA-7C2F-7D7D-786DFAEA2DBB}"/>
              </a:ext>
            </a:extLst>
          </p:cNvPr>
          <p:cNvCxnSpPr>
            <a:cxnSpLocks/>
          </p:cNvCxnSpPr>
          <p:nvPr/>
        </p:nvCxnSpPr>
        <p:spPr>
          <a:xfrm flipV="1">
            <a:off x="4375496" y="4007851"/>
            <a:ext cx="208181" cy="154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Οβάλ 31">
            <a:extLst>
              <a:ext uri="{FF2B5EF4-FFF2-40B4-BE49-F238E27FC236}">
                <a16:creationId xmlns:a16="http://schemas.microsoft.com/office/drawing/2014/main" id="{DA03953E-1DC5-6AE4-35ED-2088909AA9B4}"/>
              </a:ext>
            </a:extLst>
          </p:cNvPr>
          <p:cNvSpPr/>
          <p:nvPr/>
        </p:nvSpPr>
        <p:spPr>
          <a:xfrm>
            <a:off x="4451674" y="5062280"/>
            <a:ext cx="2308254" cy="223893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TextBox 32">
            <a:extLst>
              <a:ext uri="{FF2B5EF4-FFF2-40B4-BE49-F238E27FC236}">
                <a16:creationId xmlns:a16="http://schemas.microsoft.com/office/drawing/2014/main" id="{98DB644A-7073-E7BB-2F38-D85A17CADD2A}"/>
              </a:ext>
            </a:extLst>
          </p:cNvPr>
          <p:cNvSpPr txBox="1"/>
          <p:nvPr/>
        </p:nvSpPr>
        <p:spPr>
          <a:xfrm>
            <a:off x="4826065" y="5530559"/>
            <a:ext cx="1976616" cy="1561005"/>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Πώς κινήθηκε ο περσικός στόλος; Δείχνουμε την πορεία του στον χάρτη.</a:t>
            </a:r>
          </a:p>
        </p:txBody>
      </p:sp>
      <p:sp>
        <p:nvSpPr>
          <p:cNvPr id="34" name="Οβάλ 33">
            <a:extLst>
              <a:ext uri="{FF2B5EF4-FFF2-40B4-BE49-F238E27FC236}">
                <a16:creationId xmlns:a16="http://schemas.microsoft.com/office/drawing/2014/main" id="{486032C2-830F-8319-6EFD-2493F9660D02}"/>
              </a:ext>
            </a:extLst>
          </p:cNvPr>
          <p:cNvSpPr/>
          <p:nvPr/>
        </p:nvSpPr>
        <p:spPr>
          <a:xfrm>
            <a:off x="4274346" y="7482184"/>
            <a:ext cx="2562042" cy="163797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TextBox 34">
            <a:extLst>
              <a:ext uri="{FF2B5EF4-FFF2-40B4-BE49-F238E27FC236}">
                <a16:creationId xmlns:a16="http://schemas.microsoft.com/office/drawing/2014/main" id="{EA116DA0-7CD4-2151-EDB6-E84E29421900}"/>
              </a:ext>
            </a:extLst>
          </p:cNvPr>
          <p:cNvSpPr txBox="1"/>
          <p:nvPr/>
        </p:nvSpPr>
        <p:spPr>
          <a:xfrm>
            <a:off x="4458525" y="7811561"/>
            <a:ext cx="2358901" cy="923330"/>
          </a:xfrm>
          <a:prstGeom prst="rect">
            <a:avLst/>
          </a:prstGeom>
          <a:noFill/>
        </p:spPr>
        <p:txBody>
          <a:bodyPr wrap="square">
            <a:spAutoFit/>
          </a:bodyPr>
          <a:lstStyle/>
          <a:p>
            <a:r>
              <a:rPr lang="el-GR" dirty="0">
                <a:latin typeface="Calibri" panose="020F0502020204030204" pitchFamily="34" charset="0"/>
                <a:cs typeface="Times New Roman" panose="02020603050405020304" pitchFamily="18" charset="0"/>
              </a:rPr>
              <a:t>1</a:t>
            </a:r>
            <a:r>
              <a:rPr lang="el-GR" baseline="30000" dirty="0">
                <a:latin typeface="Calibri" panose="020F0502020204030204" pitchFamily="34" charset="0"/>
                <a:cs typeface="Times New Roman" panose="02020603050405020304" pitchFamily="18" charset="0"/>
              </a:rPr>
              <a:t>η</a:t>
            </a:r>
            <a:r>
              <a:rPr lang="el-GR" dirty="0">
                <a:latin typeface="Calibri" panose="020F0502020204030204" pitchFamily="34" charset="0"/>
                <a:cs typeface="Times New Roman" panose="02020603050405020304" pitchFamily="18" charset="0"/>
              </a:rPr>
              <a:t> μάχη στην Ερέτρια-αποτέλεσμα-Δείχνουμε στον χάρτη.</a:t>
            </a:r>
            <a:endParaRPr lang="el-GR" dirty="0"/>
          </a:p>
        </p:txBody>
      </p:sp>
      <p:sp>
        <p:nvSpPr>
          <p:cNvPr id="36" name="Οβάλ 35">
            <a:extLst>
              <a:ext uri="{FF2B5EF4-FFF2-40B4-BE49-F238E27FC236}">
                <a16:creationId xmlns:a16="http://schemas.microsoft.com/office/drawing/2014/main" id="{0F51BED9-CC6C-F0A7-3353-532A746F0992}"/>
              </a:ext>
            </a:extLst>
          </p:cNvPr>
          <p:cNvSpPr/>
          <p:nvPr/>
        </p:nvSpPr>
        <p:spPr>
          <a:xfrm>
            <a:off x="39224" y="7224276"/>
            <a:ext cx="3465821" cy="137895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TextBox 36">
            <a:extLst>
              <a:ext uri="{FF2B5EF4-FFF2-40B4-BE49-F238E27FC236}">
                <a16:creationId xmlns:a16="http://schemas.microsoft.com/office/drawing/2014/main" id="{DB452483-5A24-580C-D98E-03FC82D06F4E}"/>
              </a:ext>
            </a:extLst>
          </p:cNvPr>
          <p:cNvSpPr txBox="1"/>
          <p:nvPr/>
        </p:nvSpPr>
        <p:spPr>
          <a:xfrm>
            <a:off x="2514605" y="8700681"/>
            <a:ext cx="2245885" cy="923330"/>
          </a:xfrm>
          <a:prstGeom prst="rect">
            <a:avLst/>
          </a:prstGeom>
          <a:noFill/>
        </p:spPr>
        <p:txBody>
          <a:bodyPr wrap="square">
            <a:spAutoFit/>
          </a:bodyPr>
          <a:lstStyle/>
          <a:p>
            <a:r>
              <a:rPr lang="el-GR" dirty="0">
                <a:latin typeface="Calibri" panose="020F0502020204030204" pitchFamily="34" charset="0"/>
                <a:cs typeface="Times New Roman" panose="02020603050405020304" pitchFamily="18" charset="0"/>
              </a:rPr>
              <a:t>Αντίδραση των Αθηναίων-απόφαση-Γιατί;</a:t>
            </a:r>
            <a:endParaRPr lang="el-GR" dirty="0"/>
          </a:p>
        </p:txBody>
      </p:sp>
      <p:sp>
        <p:nvSpPr>
          <p:cNvPr id="38" name="Οβάλ 37">
            <a:extLst>
              <a:ext uri="{FF2B5EF4-FFF2-40B4-BE49-F238E27FC236}">
                <a16:creationId xmlns:a16="http://schemas.microsoft.com/office/drawing/2014/main" id="{133DFF55-CFD7-F9DB-746E-ED8DD22456C0}"/>
              </a:ext>
            </a:extLst>
          </p:cNvPr>
          <p:cNvSpPr/>
          <p:nvPr/>
        </p:nvSpPr>
        <p:spPr>
          <a:xfrm>
            <a:off x="2197570" y="8466900"/>
            <a:ext cx="2386107" cy="12419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TextBox 38">
            <a:extLst>
              <a:ext uri="{FF2B5EF4-FFF2-40B4-BE49-F238E27FC236}">
                <a16:creationId xmlns:a16="http://schemas.microsoft.com/office/drawing/2014/main" id="{579B5A0E-BFCE-EB30-030C-0BB1BDE30999}"/>
              </a:ext>
            </a:extLst>
          </p:cNvPr>
          <p:cNvSpPr txBox="1"/>
          <p:nvPr/>
        </p:nvSpPr>
        <p:spPr>
          <a:xfrm>
            <a:off x="527656" y="7431277"/>
            <a:ext cx="2708302" cy="923330"/>
          </a:xfrm>
          <a:prstGeom prst="rect">
            <a:avLst/>
          </a:prstGeom>
          <a:noFill/>
        </p:spPr>
        <p:txBody>
          <a:bodyPr wrap="square">
            <a:spAutoFit/>
          </a:bodyPr>
          <a:lstStyle/>
          <a:p>
            <a:r>
              <a:rPr lang="el-GR" dirty="0">
                <a:latin typeface="Calibri" panose="020F0502020204030204" pitchFamily="34" charset="0"/>
                <a:cs typeface="Times New Roman" panose="02020603050405020304" pitchFamily="18" charset="0"/>
              </a:rPr>
              <a:t>2</a:t>
            </a:r>
            <a:r>
              <a:rPr lang="el-GR" baseline="30000" dirty="0">
                <a:latin typeface="Calibri" panose="020F0502020204030204" pitchFamily="34" charset="0"/>
                <a:cs typeface="Times New Roman" panose="02020603050405020304" pitchFamily="18" charset="0"/>
              </a:rPr>
              <a:t>η</a:t>
            </a:r>
            <a:r>
              <a:rPr lang="el-GR" dirty="0">
                <a:latin typeface="Calibri" panose="020F0502020204030204" pitchFamily="34" charset="0"/>
                <a:cs typeface="Times New Roman" panose="02020603050405020304" pitchFamily="18" charset="0"/>
              </a:rPr>
              <a:t> μάχη στον Μαραθώνα: αντίπαλες πλευρές- αρχηγός των Αθηναίων</a:t>
            </a:r>
            <a:endParaRPr lang="el-GR" dirty="0"/>
          </a:p>
        </p:txBody>
      </p:sp>
      <p:sp>
        <p:nvSpPr>
          <p:cNvPr id="40" name="Οβάλ 39">
            <a:extLst>
              <a:ext uri="{FF2B5EF4-FFF2-40B4-BE49-F238E27FC236}">
                <a16:creationId xmlns:a16="http://schemas.microsoft.com/office/drawing/2014/main" id="{C66FC3ED-E8FF-87A0-16D1-284E23F66257}"/>
              </a:ext>
            </a:extLst>
          </p:cNvPr>
          <p:cNvSpPr/>
          <p:nvPr/>
        </p:nvSpPr>
        <p:spPr>
          <a:xfrm>
            <a:off x="55319" y="5839232"/>
            <a:ext cx="3266344" cy="111545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TextBox 40">
            <a:extLst>
              <a:ext uri="{FF2B5EF4-FFF2-40B4-BE49-F238E27FC236}">
                <a16:creationId xmlns:a16="http://schemas.microsoft.com/office/drawing/2014/main" id="{C6685E9E-70E1-F7E2-79FE-080C8F9AF199}"/>
              </a:ext>
            </a:extLst>
          </p:cNvPr>
          <p:cNvSpPr txBox="1"/>
          <p:nvPr/>
        </p:nvSpPr>
        <p:spPr>
          <a:xfrm>
            <a:off x="105530" y="6038076"/>
            <a:ext cx="3553924" cy="671915"/>
          </a:xfrm>
          <a:prstGeom prst="rect">
            <a:avLst/>
          </a:prstGeom>
          <a:noFill/>
        </p:spPr>
        <p:txBody>
          <a:bodyPr wrap="square">
            <a:spAutoFit/>
          </a:bodyPr>
          <a:lstStyle/>
          <a:p>
            <a:pPr>
              <a:lnSpc>
                <a:spcPct val="107000"/>
              </a:lnSpc>
              <a:spcAft>
                <a:spcPts val="800"/>
              </a:spcAft>
            </a:pPr>
            <a:r>
              <a:rPr lang="el-GR" kern="100" dirty="0">
                <a:latin typeface="Calibri" panose="020F0502020204030204" pitchFamily="34" charset="0"/>
                <a:ea typeface="Calibri" panose="020F0502020204030204" pitchFamily="34" charset="0"/>
                <a:cs typeface="Times New Roman" panose="02020603050405020304" pitchFamily="18" charset="0"/>
              </a:rPr>
              <a:t>Σχέδιο του Μιλτιάδη- Αναπαράσταση του σχεδίου του.                </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Οβάλ 41">
            <a:extLst>
              <a:ext uri="{FF2B5EF4-FFF2-40B4-BE49-F238E27FC236}">
                <a16:creationId xmlns:a16="http://schemas.microsoft.com/office/drawing/2014/main" id="{ED4A6BB7-FAF9-85EE-D6A3-715118C40997}"/>
              </a:ext>
            </a:extLst>
          </p:cNvPr>
          <p:cNvSpPr/>
          <p:nvPr/>
        </p:nvSpPr>
        <p:spPr>
          <a:xfrm>
            <a:off x="-1" y="4099852"/>
            <a:ext cx="1739297" cy="135782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TextBox 42">
            <a:extLst>
              <a:ext uri="{FF2B5EF4-FFF2-40B4-BE49-F238E27FC236}">
                <a16:creationId xmlns:a16="http://schemas.microsoft.com/office/drawing/2014/main" id="{0871EC58-D63B-255A-4501-FCBFD94F1FA7}"/>
              </a:ext>
            </a:extLst>
          </p:cNvPr>
          <p:cNvSpPr txBox="1"/>
          <p:nvPr/>
        </p:nvSpPr>
        <p:spPr>
          <a:xfrm>
            <a:off x="203508" y="4219806"/>
            <a:ext cx="2157046" cy="968278"/>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Αποτέλεσμα                             της μάχης στο Μαραθώνα;</a:t>
            </a:r>
          </a:p>
        </p:txBody>
      </p:sp>
      <p:sp>
        <p:nvSpPr>
          <p:cNvPr id="44" name="TextBox 43">
            <a:extLst>
              <a:ext uri="{FF2B5EF4-FFF2-40B4-BE49-F238E27FC236}">
                <a16:creationId xmlns:a16="http://schemas.microsoft.com/office/drawing/2014/main" id="{026C82F9-3ABD-2EA8-64B6-FDC5E33D3590}"/>
              </a:ext>
            </a:extLst>
          </p:cNvPr>
          <p:cNvSpPr txBox="1"/>
          <p:nvPr/>
        </p:nvSpPr>
        <p:spPr>
          <a:xfrm>
            <a:off x="372387" y="568509"/>
            <a:ext cx="6277992" cy="407035"/>
          </a:xfrm>
          <a:prstGeom prst="rect">
            <a:avLst/>
          </a:prstGeom>
          <a:noFill/>
        </p:spPr>
        <p:txBody>
          <a:bodyPr wrap="square">
            <a:spAutoFit/>
          </a:bodyPr>
          <a:lstStyle/>
          <a:p>
            <a:pPr>
              <a:lnSpc>
                <a:spcPct val="107000"/>
              </a:lnSpc>
              <a:spcAft>
                <a:spcPts val="800"/>
              </a:spcAft>
            </a:pPr>
            <a:r>
              <a:rPr lang="el-GR" sz="20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Κεφάλαιο 16: Ο περσικός κίνδυνος- 2</a:t>
            </a:r>
            <a:r>
              <a:rPr lang="el-GR" sz="2000" b="1" kern="1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ο</a:t>
            </a:r>
            <a:r>
              <a:rPr lang="el-GR" sz="20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μέρος</a:t>
            </a:r>
          </a:p>
        </p:txBody>
      </p:sp>
      <p:cxnSp>
        <p:nvCxnSpPr>
          <p:cNvPr id="45" name="Ευθύγραμμο βέλος σύνδεσης 44">
            <a:extLst>
              <a:ext uri="{FF2B5EF4-FFF2-40B4-BE49-F238E27FC236}">
                <a16:creationId xmlns:a16="http://schemas.microsoft.com/office/drawing/2014/main" id="{4A743966-9A58-9393-660B-6B9F7BE6EB1A}"/>
              </a:ext>
            </a:extLst>
          </p:cNvPr>
          <p:cNvCxnSpPr>
            <a:cxnSpLocks/>
          </p:cNvCxnSpPr>
          <p:nvPr/>
        </p:nvCxnSpPr>
        <p:spPr>
          <a:xfrm>
            <a:off x="4747623" y="4734996"/>
            <a:ext cx="530469" cy="309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a:extLst>
              <a:ext uri="{FF2B5EF4-FFF2-40B4-BE49-F238E27FC236}">
                <a16:creationId xmlns:a16="http://schemas.microsoft.com/office/drawing/2014/main" id="{FFF699A1-1675-3EE2-0B71-B7F31D314487}"/>
              </a:ext>
            </a:extLst>
          </p:cNvPr>
          <p:cNvCxnSpPr>
            <a:cxnSpLocks/>
          </p:cNvCxnSpPr>
          <p:nvPr/>
        </p:nvCxnSpPr>
        <p:spPr>
          <a:xfrm>
            <a:off x="3926831" y="5745892"/>
            <a:ext cx="899234" cy="1775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a:extLst>
              <a:ext uri="{FF2B5EF4-FFF2-40B4-BE49-F238E27FC236}">
                <a16:creationId xmlns:a16="http://schemas.microsoft.com/office/drawing/2014/main" id="{35D1F064-2683-5629-2AA2-74AA5FA56695}"/>
              </a:ext>
            </a:extLst>
          </p:cNvPr>
          <p:cNvCxnSpPr>
            <a:cxnSpLocks/>
          </p:cNvCxnSpPr>
          <p:nvPr/>
        </p:nvCxnSpPr>
        <p:spPr>
          <a:xfrm>
            <a:off x="3696054" y="5745892"/>
            <a:ext cx="93116" cy="2574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Ευθύγραμμο βέλος σύνδεσης 54">
            <a:extLst>
              <a:ext uri="{FF2B5EF4-FFF2-40B4-BE49-F238E27FC236}">
                <a16:creationId xmlns:a16="http://schemas.microsoft.com/office/drawing/2014/main" id="{F69EA21E-9B28-0D5C-6988-D7AF9C580C5A}"/>
              </a:ext>
            </a:extLst>
          </p:cNvPr>
          <p:cNvCxnSpPr>
            <a:cxnSpLocks/>
          </p:cNvCxnSpPr>
          <p:nvPr/>
        </p:nvCxnSpPr>
        <p:spPr>
          <a:xfrm flipH="1" flipV="1">
            <a:off x="1726537" y="4420054"/>
            <a:ext cx="309983" cy="40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Ευθύγραμμο βέλος σύνδεσης 59">
            <a:extLst>
              <a:ext uri="{FF2B5EF4-FFF2-40B4-BE49-F238E27FC236}">
                <a16:creationId xmlns:a16="http://schemas.microsoft.com/office/drawing/2014/main" id="{24B5F420-8498-CD51-F657-4F7C831AAE97}"/>
              </a:ext>
            </a:extLst>
          </p:cNvPr>
          <p:cNvCxnSpPr>
            <a:cxnSpLocks/>
          </p:cNvCxnSpPr>
          <p:nvPr/>
        </p:nvCxnSpPr>
        <p:spPr>
          <a:xfrm flipH="1">
            <a:off x="2089300" y="5566220"/>
            <a:ext cx="239012" cy="179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Ευθύγραμμο βέλος σύνδεσης 61">
            <a:extLst>
              <a:ext uri="{FF2B5EF4-FFF2-40B4-BE49-F238E27FC236}">
                <a16:creationId xmlns:a16="http://schemas.microsoft.com/office/drawing/2014/main" id="{833A0A3E-8744-5DC6-F80E-86A5F5906C05}"/>
              </a:ext>
            </a:extLst>
          </p:cNvPr>
          <p:cNvCxnSpPr>
            <a:cxnSpLocks/>
          </p:cNvCxnSpPr>
          <p:nvPr/>
        </p:nvCxnSpPr>
        <p:spPr>
          <a:xfrm flipH="1">
            <a:off x="3203443" y="5726939"/>
            <a:ext cx="269760" cy="1679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512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99C46B0A-C5A4-5FD4-442B-80C593560612}"/>
              </a:ext>
            </a:extLst>
          </p:cNvPr>
          <p:cNvSpPr>
            <a:spLocks noGrp="1"/>
          </p:cNvSpPr>
          <p:nvPr>
            <p:ph type="sldNum" sz="quarter" idx="12"/>
          </p:nvPr>
        </p:nvSpPr>
        <p:spPr/>
        <p:txBody>
          <a:bodyPr/>
          <a:lstStyle/>
          <a:p>
            <a:fld id="{B598B63E-09B7-4847-9700-723D94451773}" type="slidenum">
              <a:rPr lang="en-US" smtClean="0"/>
              <a:t>19</a:t>
            </a:fld>
            <a:endParaRPr lang="en-US"/>
          </a:p>
        </p:txBody>
      </p:sp>
      <p:pic>
        <p:nvPicPr>
          <p:cNvPr id="2050" name="Picture 2" descr="Μάχη του Μαραθώνα - Βικιπαίδεια">
            <a:extLst>
              <a:ext uri="{FF2B5EF4-FFF2-40B4-BE49-F238E27FC236}">
                <a16:creationId xmlns:a16="http://schemas.microsoft.com/office/drawing/2014/main" id="{FF63D4BF-0EA1-F374-4923-35E94C457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58" y="3130062"/>
            <a:ext cx="6549293" cy="49119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01AE5E-0B5B-4B0A-392C-C8E2D8F89C79}"/>
              </a:ext>
            </a:extLst>
          </p:cNvPr>
          <p:cNvSpPr txBox="1"/>
          <p:nvPr/>
        </p:nvSpPr>
        <p:spPr>
          <a:xfrm>
            <a:off x="788378" y="1066386"/>
            <a:ext cx="4897315" cy="375552"/>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hlinkClick r:id="rId3"/>
              </a:rPr>
              <a:t>Αναπαράσταση του σχεδίου του Μιλτιάδη</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113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C9465A49-0582-B1D8-87F3-AF67CBECDA49}"/>
              </a:ext>
            </a:extLst>
          </p:cNvPr>
          <p:cNvSpPr>
            <a:spLocks noGrp="1"/>
          </p:cNvSpPr>
          <p:nvPr>
            <p:ph type="sldNum" sz="quarter" idx="12"/>
          </p:nvPr>
        </p:nvSpPr>
        <p:spPr/>
        <p:txBody>
          <a:bodyPr/>
          <a:lstStyle/>
          <a:p>
            <a:fld id="{B598B63E-09B7-4847-9700-723D94451773}" type="slidenum">
              <a:rPr lang="en-US" smtClean="0"/>
              <a:t>2</a:t>
            </a:fld>
            <a:endParaRPr lang="en-US" dirty="0"/>
          </a:p>
        </p:txBody>
      </p:sp>
      <p:sp>
        <p:nvSpPr>
          <p:cNvPr id="8" name="TextBox 7">
            <a:extLst>
              <a:ext uri="{FF2B5EF4-FFF2-40B4-BE49-F238E27FC236}">
                <a16:creationId xmlns:a16="http://schemas.microsoft.com/office/drawing/2014/main" id="{C72DDA49-AFDB-A2DE-938C-FBD75E570802}"/>
              </a:ext>
            </a:extLst>
          </p:cNvPr>
          <p:cNvSpPr txBox="1"/>
          <p:nvPr/>
        </p:nvSpPr>
        <p:spPr>
          <a:xfrm>
            <a:off x="312126" y="401613"/>
            <a:ext cx="6023098" cy="1015663"/>
          </a:xfrm>
          <a:prstGeom prst="rect">
            <a:avLst/>
          </a:prstGeom>
          <a:noFill/>
        </p:spPr>
        <p:txBody>
          <a:bodyPr wrap="square">
            <a:spAutoFit/>
          </a:bodyPr>
          <a:lstStyle/>
          <a:p>
            <a:r>
              <a:rPr lang="el-GR" sz="2000" b="1" dirty="0">
                <a:solidFill>
                  <a:srgbClr val="0070C0"/>
                </a:solidFill>
                <a:latin typeface="PT Sans" panose="020F0502020204030204" pitchFamily="34" charset="0"/>
              </a:rPr>
              <a:t>Β</a:t>
            </a:r>
            <a:r>
              <a:rPr lang="el-GR" sz="2000" b="1" i="0" dirty="0">
                <a:solidFill>
                  <a:srgbClr val="0070C0"/>
                </a:solidFill>
                <a:effectLst/>
                <a:latin typeface="PT Sans" panose="020F0502020204030204" pitchFamily="34" charset="0"/>
              </a:rPr>
              <a:t>ήματα μια ενδεικτική μέθοδο μελέτης της Ιστορίας η οποία θα βοηθήσει τους μικρούς μας φίλους</a:t>
            </a:r>
          </a:p>
          <a:p>
            <a:r>
              <a:rPr lang="el-GR" sz="2000" b="1" dirty="0">
                <a:latin typeface="PT Sans" panose="020F0502020204030204" pitchFamily="34" charset="0"/>
              </a:rPr>
              <a:t>Πηγή: </a:t>
            </a:r>
            <a:r>
              <a:rPr lang="el-GR" sz="2000" b="1" dirty="0">
                <a:latin typeface="PT Sans" panose="020F0502020204030204" pitchFamily="34" charset="0"/>
                <a:hlinkClick r:id="rId2">
                  <a:extLst>
                    <a:ext uri="{A12FA001-AC4F-418D-AE19-62706E023703}">
                      <ahyp:hlinkClr xmlns:ahyp="http://schemas.microsoft.com/office/drawing/2018/hyperlinkcolor" val="tx"/>
                    </a:ext>
                  </a:extLst>
                </a:hlinkClick>
              </a:rPr>
              <a:t>Όλοι για το παιδί</a:t>
            </a:r>
            <a:endParaRPr lang="el-GR" sz="2000" b="1" dirty="0"/>
          </a:p>
        </p:txBody>
      </p:sp>
      <p:graphicFrame>
        <p:nvGraphicFramePr>
          <p:cNvPr id="9" name="Πίνακας 8">
            <a:extLst>
              <a:ext uri="{FF2B5EF4-FFF2-40B4-BE49-F238E27FC236}">
                <a16:creationId xmlns:a16="http://schemas.microsoft.com/office/drawing/2014/main" id="{AE83E52D-48AD-9E3B-2DDC-0DE27CEE314A}"/>
              </a:ext>
            </a:extLst>
          </p:cNvPr>
          <p:cNvGraphicFramePr>
            <a:graphicFrameLocks noGrp="1"/>
          </p:cNvGraphicFramePr>
          <p:nvPr>
            <p:extLst>
              <p:ext uri="{D42A27DB-BD31-4B8C-83A1-F6EECF244321}">
                <p14:modId xmlns:p14="http://schemas.microsoft.com/office/powerpoint/2010/main" val="1063852829"/>
              </p:ext>
            </p:extLst>
          </p:nvPr>
        </p:nvGraphicFramePr>
        <p:xfrm>
          <a:off x="234094" y="1996155"/>
          <a:ext cx="6125676" cy="975360"/>
        </p:xfrm>
        <a:graphic>
          <a:graphicData uri="http://schemas.openxmlformats.org/drawingml/2006/table">
            <a:tbl>
              <a:tblPr/>
              <a:tblGrid>
                <a:gridCol w="6125676">
                  <a:extLst>
                    <a:ext uri="{9D8B030D-6E8A-4147-A177-3AD203B41FA5}">
                      <a16:colId xmlns:a16="http://schemas.microsoft.com/office/drawing/2014/main" val="2391842896"/>
                    </a:ext>
                  </a:extLst>
                </a:gridCol>
              </a:tblGrid>
              <a:tr h="527403">
                <a:tc>
                  <a:txBody>
                    <a:bodyPr/>
                    <a:lstStyle/>
                    <a:p>
                      <a:pPr fontAlgn="t"/>
                      <a:r>
                        <a:rPr lang="el-GR" sz="1800" b="1" dirty="0">
                          <a:effectLst/>
                          <a:latin typeface="+mn-lt"/>
                        </a:rPr>
                        <a:t>1.</a:t>
                      </a:r>
                      <a:r>
                        <a:rPr lang="el-GR" sz="1800" dirty="0">
                          <a:effectLst/>
                          <a:latin typeface="+mn-lt"/>
                        </a:rPr>
                        <a:t> Διαβάζω, μαθαίνω και κατανοώ </a:t>
                      </a:r>
                      <a:r>
                        <a:rPr lang="el-GR" sz="1800" b="1" dirty="0">
                          <a:effectLst/>
                          <a:latin typeface="+mn-lt"/>
                        </a:rPr>
                        <a:t>τον τίτλο </a:t>
                      </a:r>
                      <a:r>
                        <a:rPr lang="el-GR" sz="1800" dirty="0">
                          <a:effectLst/>
                          <a:latin typeface="+mn-lt"/>
                        </a:rPr>
                        <a:t>του μαθήματος.</a:t>
                      </a:r>
                    </a:p>
                    <a:p>
                      <a:pPr fontAlgn="t"/>
                      <a:endParaRPr lang="el-GR" sz="1800" dirty="0">
                        <a:effectLst/>
                        <a:latin typeface="+mn-lt"/>
                      </a:endParaRPr>
                    </a:p>
                    <a:p>
                      <a:pPr fontAlgn="t"/>
                      <a:endParaRPr lang="el-GR" sz="1800" dirty="0">
                        <a:effectLst/>
                        <a:latin typeface="+mn-lt"/>
                      </a:endParaRPr>
                    </a:p>
                  </a:txBody>
                  <a:tcPr marL="76200" marR="76200" marT="76200" marB="7620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59088339"/>
                  </a:ext>
                </a:extLst>
              </a:tr>
            </a:tbl>
          </a:graphicData>
        </a:graphic>
      </p:graphicFrame>
      <p:sp>
        <p:nvSpPr>
          <p:cNvPr id="11" name="TextBox 10">
            <a:extLst>
              <a:ext uri="{FF2B5EF4-FFF2-40B4-BE49-F238E27FC236}">
                <a16:creationId xmlns:a16="http://schemas.microsoft.com/office/drawing/2014/main" id="{DC38C039-6698-AC05-774E-1FCCEE3C2D23}"/>
              </a:ext>
            </a:extLst>
          </p:cNvPr>
          <p:cNvSpPr txBox="1"/>
          <p:nvPr/>
        </p:nvSpPr>
        <p:spPr>
          <a:xfrm>
            <a:off x="312126" y="1467036"/>
            <a:ext cx="3429000" cy="400110"/>
          </a:xfrm>
          <a:prstGeom prst="rect">
            <a:avLst/>
          </a:prstGeom>
          <a:noFill/>
        </p:spPr>
        <p:txBody>
          <a:bodyPr wrap="square">
            <a:spAutoFit/>
          </a:bodyPr>
          <a:lstStyle/>
          <a:p>
            <a:r>
              <a:rPr lang="el-GR" sz="2000" b="1" i="0" dirty="0">
                <a:solidFill>
                  <a:srgbClr val="7030A0"/>
                </a:solidFill>
                <a:effectLst/>
                <a:latin typeface="Calibri" panose="020F0502020204030204" pitchFamily="34" charset="0"/>
                <a:cs typeface="Calibri" panose="020F0502020204030204" pitchFamily="34" charset="0"/>
              </a:rPr>
              <a:t>Απαραίτητες Ενέργειες</a:t>
            </a:r>
            <a:endParaRPr lang="el-GR" sz="2000" dirty="0">
              <a:solidFill>
                <a:srgbClr val="7030A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CCBDA1B-00EF-D9C9-3B18-B04A03B40244}"/>
              </a:ext>
            </a:extLst>
          </p:cNvPr>
          <p:cNvSpPr txBox="1"/>
          <p:nvPr/>
        </p:nvSpPr>
        <p:spPr>
          <a:xfrm>
            <a:off x="234095" y="2501071"/>
            <a:ext cx="6125675" cy="923330"/>
          </a:xfrm>
          <a:prstGeom prst="rect">
            <a:avLst/>
          </a:prstGeom>
          <a:noFill/>
        </p:spPr>
        <p:txBody>
          <a:bodyPr wrap="square">
            <a:spAutoFit/>
          </a:bodyPr>
          <a:lstStyle/>
          <a:p>
            <a:r>
              <a:rPr lang="el-GR" b="1" i="0" dirty="0">
                <a:solidFill>
                  <a:srgbClr val="767676"/>
                </a:solidFill>
                <a:effectLst/>
              </a:rPr>
              <a:t>2</a:t>
            </a:r>
            <a:r>
              <a:rPr lang="el-GR" i="0" dirty="0">
                <a:solidFill>
                  <a:srgbClr val="767676"/>
                </a:solidFill>
                <a:effectLst/>
              </a:rPr>
              <a:t>.</a:t>
            </a:r>
            <a:r>
              <a:rPr lang="el-GR" i="0" dirty="0">
                <a:solidFill>
                  <a:srgbClr val="767676"/>
                </a:solidFill>
                <a:effectLst/>
                <a:cs typeface="Calibri" panose="020F0502020204030204" pitchFamily="34" charset="0"/>
              </a:rPr>
              <a:t>Ανατρέχω στον τίτλο της ενότητας για να κατανοήσω </a:t>
            </a:r>
            <a:r>
              <a:rPr lang="el-GR" b="1" i="0" u="sng" dirty="0">
                <a:solidFill>
                  <a:srgbClr val="767676"/>
                </a:solidFill>
                <a:effectLst/>
                <a:cs typeface="Calibri" panose="020F0502020204030204" pitchFamily="34" charset="0"/>
              </a:rPr>
              <a:t>την εποχή, τον χώρο και να συνδέσω την προηγούμενη γνώση </a:t>
            </a:r>
            <a:r>
              <a:rPr lang="el-GR" i="0" dirty="0">
                <a:solidFill>
                  <a:srgbClr val="767676"/>
                </a:solidFill>
                <a:effectLst/>
                <a:cs typeface="Calibri" panose="020F0502020204030204" pitchFamily="34" charset="0"/>
              </a:rPr>
              <a:t>με όσα πρόκειται να μελετήσω.</a:t>
            </a:r>
            <a:endParaRPr lang="el-GR" dirty="0">
              <a:cs typeface="Calibri" panose="020F0502020204030204" pitchFamily="34" charset="0"/>
            </a:endParaRPr>
          </a:p>
        </p:txBody>
      </p:sp>
      <p:sp>
        <p:nvSpPr>
          <p:cNvPr id="15" name="TextBox 14">
            <a:extLst>
              <a:ext uri="{FF2B5EF4-FFF2-40B4-BE49-F238E27FC236}">
                <a16:creationId xmlns:a16="http://schemas.microsoft.com/office/drawing/2014/main" id="{DA0EAC6D-589A-8927-9FF5-E66D89A196D2}"/>
              </a:ext>
            </a:extLst>
          </p:cNvPr>
          <p:cNvSpPr txBox="1"/>
          <p:nvPr/>
        </p:nvSpPr>
        <p:spPr>
          <a:xfrm>
            <a:off x="194895" y="8951219"/>
            <a:ext cx="6794257" cy="646331"/>
          </a:xfrm>
          <a:prstGeom prst="rect">
            <a:avLst/>
          </a:prstGeom>
          <a:noFill/>
        </p:spPr>
        <p:txBody>
          <a:bodyPr wrap="square">
            <a:spAutoFit/>
          </a:bodyPr>
          <a:lstStyle/>
          <a:p>
            <a:r>
              <a:rPr lang="el-GR" dirty="0">
                <a:solidFill>
                  <a:srgbClr val="767676"/>
                </a:solidFill>
                <a:latin typeface="PT Sans" panose="020B0503020203020204" pitchFamily="34" charset="0"/>
                <a:cs typeface="Calibri" panose="020F0502020204030204" pitchFamily="34" charset="0"/>
              </a:rPr>
              <a:t>11</a:t>
            </a:r>
            <a:r>
              <a:rPr lang="el-GR" b="0" i="0" dirty="0">
                <a:solidFill>
                  <a:srgbClr val="767676"/>
                </a:solidFill>
                <a:effectLst/>
                <a:latin typeface="Calibri" panose="020F0502020204030204" pitchFamily="34" charset="0"/>
                <a:cs typeface="Calibri" panose="020F0502020204030204" pitchFamily="34" charset="0"/>
              </a:rPr>
              <a:t>. Παρατηρώ τις </a:t>
            </a:r>
            <a:r>
              <a:rPr lang="el-GR" b="1" i="0" dirty="0">
                <a:solidFill>
                  <a:srgbClr val="767676"/>
                </a:solidFill>
                <a:effectLst/>
                <a:latin typeface="Calibri" panose="020F0502020204030204" pitchFamily="34" charset="0"/>
                <a:cs typeface="Calibri" panose="020F0502020204030204" pitchFamily="34" charset="0"/>
              </a:rPr>
              <a:t>εικόνες</a:t>
            </a:r>
            <a:r>
              <a:rPr lang="el-GR" b="0" i="0" dirty="0">
                <a:solidFill>
                  <a:srgbClr val="767676"/>
                </a:solidFill>
                <a:effectLst/>
                <a:latin typeface="Calibri" panose="020F0502020204030204" pitchFamily="34" charset="0"/>
                <a:cs typeface="Calibri" panose="020F0502020204030204" pitchFamily="34" charset="0"/>
              </a:rPr>
              <a:t> και διαβάζω προσεκτικά τις </a:t>
            </a:r>
            <a:r>
              <a:rPr lang="el-GR" b="1" i="0" dirty="0">
                <a:solidFill>
                  <a:srgbClr val="767676"/>
                </a:solidFill>
                <a:effectLst/>
                <a:latin typeface="Calibri" panose="020F0502020204030204" pitchFamily="34" charset="0"/>
                <a:cs typeface="Calibri" panose="020F0502020204030204" pitchFamily="34" charset="0"/>
              </a:rPr>
              <a:t>λεζάντες</a:t>
            </a:r>
            <a:r>
              <a:rPr lang="el-GR" b="0" i="0" dirty="0">
                <a:solidFill>
                  <a:srgbClr val="767676"/>
                </a:solidFill>
                <a:effectLst/>
                <a:latin typeface="Calibri" panose="020F0502020204030204" pitchFamily="34" charset="0"/>
                <a:cs typeface="Calibri" panose="020F0502020204030204" pitchFamily="34" charset="0"/>
              </a:rPr>
              <a:t> κάτω από κάθε εικόνα.</a:t>
            </a:r>
            <a:endParaRPr lang="el-GR"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515DA43-1FDB-3472-EB4C-756DFE58E46F}"/>
              </a:ext>
            </a:extLst>
          </p:cNvPr>
          <p:cNvSpPr txBox="1"/>
          <p:nvPr/>
        </p:nvSpPr>
        <p:spPr>
          <a:xfrm>
            <a:off x="201856" y="3481446"/>
            <a:ext cx="6157914" cy="646331"/>
          </a:xfrm>
          <a:prstGeom prst="rect">
            <a:avLst/>
          </a:prstGeom>
          <a:noFill/>
        </p:spPr>
        <p:txBody>
          <a:bodyPr wrap="square">
            <a:spAutoFit/>
          </a:bodyPr>
          <a:lstStyle/>
          <a:p>
            <a:r>
              <a:rPr lang="el-GR" dirty="0">
                <a:solidFill>
                  <a:srgbClr val="767676"/>
                </a:solidFill>
                <a:latin typeface="PT Sans" panose="020B0503020203020204" pitchFamily="34" charset="0"/>
              </a:rPr>
              <a:t>3</a:t>
            </a:r>
            <a:r>
              <a:rPr lang="el-GR" b="0" i="0" dirty="0">
                <a:solidFill>
                  <a:srgbClr val="767676"/>
                </a:solidFill>
                <a:effectLst/>
                <a:latin typeface="PT Sans" panose="020B0503020203020204" pitchFamily="34" charset="0"/>
              </a:rPr>
              <a:t>. </a:t>
            </a:r>
            <a:r>
              <a:rPr lang="el-GR" b="0" i="0" dirty="0">
                <a:solidFill>
                  <a:srgbClr val="767676"/>
                </a:solidFill>
                <a:effectLst/>
                <a:latin typeface="Calibri" panose="020F0502020204030204" pitchFamily="34" charset="0"/>
                <a:cs typeface="Calibri" panose="020F0502020204030204" pitchFamily="34" charset="0"/>
              </a:rPr>
              <a:t>Διαβάζω </a:t>
            </a:r>
            <a:r>
              <a:rPr lang="el-GR" b="1" i="0" dirty="0">
                <a:solidFill>
                  <a:srgbClr val="767676"/>
                </a:solidFill>
                <a:effectLst/>
                <a:latin typeface="Calibri" panose="020F0502020204030204" pitchFamily="34" charset="0"/>
                <a:cs typeface="Calibri" panose="020F0502020204030204" pitchFamily="34" charset="0"/>
              </a:rPr>
              <a:t>2</a:t>
            </a:r>
            <a:r>
              <a:rPr lang="el-GR" b="0" i="0" dirty="0">
                <a:solidFill>
                  <a:srgbClr val="767676"/>
                </a:solidFill>
                <a:effectLst/>
                <a:latin typeface="Calibri" panose="020F0502020204030204" pitchFamily="34" charset="0"/>
                <a:cs typeface="Calibri" panose="020F0502020204030204" pitchFamily="34" charset="0"/>
              </a:rPr>
              <a:t> φορές την </a:t>
            </a:r>
            <a:r>
              <a:rPr lang="el-GR" b="1" i="0" dirty="0">
                <a:solidFill>
                  <a:srgbClr val="767676"/>
                </a:solidFill>
                <a:effectLst/>
                <a:latin typeface="Calibri" panose="020F0502020204030204" pitchFamily="34" charset="0"/>
                <a:cs typeface="Calibri" panose="020F0502020204030204" pitchFamily="34" charset="0"/>
              </a:rPr>
              <a:t>περίληψη</a:t>
            </a:r>
            <a:r>
              <a:rPr lang="el-GR" b="0" i="0" dirty="0">
                <a:solidFill>
                  <a:srgbClr val="767676"/>
                </a:solidFill>
                <a:effectLst/>
                <a:latin typeface="Calibri" panose="020F0502020204030204" pitchFamily="34" charset="0"/>
                <a:cs typeface="Calibri" panose="020F0502020204030204" pitchFamily="34" charset="0"/>
              </a:rPr>
              <a:t> ή το πλαίσιο με το </a:t>
            </a:r>
            <a:r>
              <a:rPr lang="el-GR" b="1" i="0" dirty="0">
                <a:solidFill>
                  <a:srgbClr val="767676"/>
                </a:solidFill>
                <a:effectLst/>
                <a:latin typeface="Calibri" panose="020F0502020204030204" pitchFamily="34" charset="0"/>
                <a:cs typeface="Calibri" panose="020F0502020204030204" pitchFamily="34" charset="0"/>
              </a:rPr>
              <a:t>κύριο νόημα</a:t>
            </a:r>
            <a:r>
              <a:rPr lang="el-GR" b="0" i="0" dirty="0">
                <a:solidFill>
                  <a:srgbClr val="767676"/>
                </a:solidFill>
                <a:effectLst/>
                <a:latin typeface="Calibri" panose="020F0502020204030204" pitchFamily="34" charset="0"/>
                <a:cs typeface="Calibri" panose="020F0502020204030204" pitchFamily="34" charset="0"/>
              </a:rPr>
              <a:t> του μαθήματος.</a:t>
            </a:r>
            <a:endParaRPr lang="el-GR"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AA625852-EC57-B976-88A8-F648083F290F}"/>
              </a:ext>
            </a:extLst>
          </p:cNvPr>
          <p:cNvSpPr txBox="1"/>
          <p:nvPr/>
        </p:nvSpPr>
        <p:spPr>
          <a:xfrm>
            <a:off x="234094" y="4235143"/>
            <a:ext cx="5697414" cy="369332"/>
          </a:xfrm>
          <a:prstGeom prst="rect">
            <a:avLst/>
          </a:prstGeom>
          <a:noFill/>
        </p:spPr>
        <p:txBody>
          <a:bodyPr wrap="square">
            <a:spAutoFit/>
          </a:bodyPr>
          <a:lstStyle/>
          <a:p>
            <a:r>
              <a:rPr lang="el-GR" dirty="0">
                <a:solidFill>
                  <a:srgbClr val="767676"/>
                </a:solidFill>
                <a:latin typeface="PT Sans" panose="020B0503020203020204" pitchFamily="34" charset="0"/>
              </a:rPr>
              <a:t>4</a:t>
            </a:r>
            <a:r>
              <a:rPr lang="el-GR" b="0" i="0" dirty="0">
                <a:solidFill>
                  <a:srgbClr val="767676"/>
                </a:solidFill>
                <a:effectLst/>
                <a:latin typeface="PT Sans" panose="020B0503020203020204" pitchFamily="34" charset="0"/>
              </a:rPr>
              <a:t>. </a:t>
            </a:r>
            <a:r>
              <a:rPr lang="el-GR" b="0" i="0" dirty="0">
                <a:solidFill>
                  <a:srgbClr val="767676"/>
                </a:solidFill>
                <a:effectLst/>
                <a:latin typeface="Calibri" panose="020F0502020204030204" pitchFamily="34" charset="0"/>
                <a:cs typeface="Calibri" panose="020F0502020204030204" pitchFamily="34" charset="0"/>
              </a:rPr>
              <a:t>Κάνω μια </a:t>
            </a:r>
            <a:r>
              <a:rPr lang="el-GR" b="1" i="0" dirty="0">
                <a:solidFill>
                  <a:srgbClr val="767676"/>
                </a:solidFill>
                <a:effectLst/>
                <a:latin typeface="Calibri" panose="020F0502020204030204" pitchFamily="34" charset="0"/>
                <a:cs typeface="Calibri" panose="020F0502020204030204" pitchFamily="34" charset="0"/>
              </a:rPr>
              <a:t>γρήγορη</a:t>
            </a:r>
            <a:r>
              <a:rPr lang="el-GR" b="0" i="0" dirty="0">
                <a:solidFill>
                  <a:srgbClr val="767676"/>
                </a:solidFill>
                <a:effectLst/>
                <a:latin typeface="Calibri" panose="020F0502020204030204" pitchFamily="34" charset="0"/>
                <a:cs typeface="Calibri" panose="020F0502020204030204" pitchFamily="34" charset="0"/>
              </a:rPr>
              <a:t> ανάγνωση </a:t>
            </a:r>
            <a:r>
              <a:rPr lang="el-GR" b="1" i="0" dirty="0">
                <a:solidFill>
                  <a:srgbClr val="767676"/>
                </a:solidFill>
                <a:effectLst/>
                <a:latin typeface="Calibri" panose="020F0502020204030204" pitchFamily="34" charset="0"/>
                <a:cs typeface="Calibri" panose="020F0502020204030204" pitchFamily="34" charset="0"/>
              </a:rPr>
              <a:t>ολόκληρο</a:t>
            </a:r>
            <a:r>
              <a:rPr lang="el-GR" b="0" i="0" dirty="0">
                <a:solidFill>
                  <a:srgbClr val="767676"/>
                </a:solidFill>
                <a:effectLst/>
                <a:latin typeface="Calibri" panose="020F0502020204030204" pitchFamily="34" charset="0"/>
                <a:cs typeface="Calibri" panose="020F0502020204030204" pitchFamily="34" charset="0"/>
              </a:rPr>
              <a:t> το κείμενο.</a:t>
            </a:r>
            <a:endParaRPr lang="el-GR"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C383D569-84C3-3CD9-87F1-AD8B07BA599B}"/>
              </a:ext>
            </a:extLst>
          </p:cNvPr>
          <p:cNvSpPr txBox="1"/>
          <p:nvPr/>
        </p:nvSpPr>
        <p:spPr>
          <a:xfrm>
            <a:off x="218341" y="4627558"/>
            <a:ext cx="6421317" cy="923330"/>
          </a:xfrm>
          <a:prstGeom prst="rect">
            <a:avLst/>
          </a:prstGeom>
          <a:noFill/>
        </p:spPr>
        <p:txBody>
          <a:bodyPr wrap="square">
            <a:spAutoFit/>
          </a:bodyPr>
          <a:lstStyle/>
          <a:p>
            <a:r>
              <a:rPr lang="el-GR" dirty="0">
                <a:solidFill>
                  <a:srgbClr val="767676"/>
                </a:solidFill>
                <a:latin typeface="PT Sans" panose="020B0503020203020204" pitchFamily="34" charset="0"/>
              </a:rPr>
              <a:t>5</a:t>
            </a:r>
            <a:r>
              <a:rPr lang="el-GR" b="0" i="0" dirty="0">
                <a:solidFill>
                  <a:srgbClr val="767676"/>
                </a:solidFill>
                <a:effectLst/>
                <a:latin typeface="PT Sans" panose="020B0503020203020204" pitchFamily="34" charset="0"/>
              </a:rPr>
              <a:t>. </a:t>
            </a:r>
            <a:r>
              <a:rPr lang="el-GR" b="0" i="0" dirty="0">
                <a:solidFill>
                  <a:srgbClr val="767676"/>
                </a:solidFill>
                <a:effectLst/>
                <a:latin typeface="Calibri" panose="020F0502020204030204" pitchFamily="34" charset="0"/>
                <a:cs typeface="Calibri" panose="020F0502020204030204" pitchFamily="34" charset="0"/>
              </a:rPr>
              <a:t>Διαβάζω την </a:t>
            </a:r>
            <a:r>
              <a:rPr lang="el-GR" b="1" i="0" dirty="0">
                <a:solidFill>
                  <a:srgbClr val="767676"/>
                </a:solidFill>
                <a:effectLst/>
                <a:latin typeface="Calibri" panose="020F0502020204030204" pitchFamily="34" charset="0"/>
                <a:cs typeface="Calibri" panose="020F0502020204030204" pitchFamily="34" charset="0"/>
              </a:rPr>
              <a:t>πρώτη παράγραφο</a:t>
            </a:r>
            <a:r>
              <a:rPr lang="el-GR" b="0" i="0" dirty="0">
                <a:solidFill>
                  <a:srgbClr val="767676"/>
                </a:solidFill>
                <a:effectLst/>
                <a:latin typeface="Calibri" panose="020F0502020204030204" pitchFamily="34" charset="0"/>
                <a:cs typeface="Calibri" panose="020F0502020204030204" pitchFamily="34" charset="0"/>
              </a:rPr>
              <a:t> και ταυτόχρονα </a:t>
            </a:r>
            <a:r>
              <a:rPr lang="el-GR" b="1" i="0" dirty="0">
                <a:solidFill>
                  <a:srgbClr val="767676"/>
                </a:solidFill>
                <a:effectLst/>
                <a:latin typeface="Calibri" panose="020F0502020204030204" pitchFamily="34" charset="0"/>
                <a:cs typeface="Calibri" panose="020F0502020204030204" pitchFamily="34" charset="0"/>
              </a:rPr>
              <a:t>υπογραμμίζω</a:t>
            </a:r>
            <a:r>
              <a:rPr lang="el-GR" b="0" i="0" dirty="0">
                <a:solidFill>
                  <a:srgbClr val="767676"/>
                </a:solidFill>
                <a:effectLst/>
                <a:latin typeface="Calibri" panose="020F0502020204030204" pitchFamily="34" charset="0"/>
                <a:cs typeface="Calibri" panose="020F0502020204030204" pitchFamily="34" charset="0"/>
              </a:rPr>
              <a:t> ότι μου κάνει εντύπωση, άγνωστες λέξεις και στοιχεία όπως ονόματα, χρονολογίες και περιοχές.</a:t>
            </a:r>
            <a:endParaRPr lang="el-GR"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D8BB4D3-E4E8-55B1-F76B-2864605BA072}"/>
              </a:ext>
            </a:extLst>
          </p:cNvPr>
          <p:cNvSpPr txBox="1"/>
          <p:nvPr/>
        </p:nvSpPr>
        <p:spPr>
          <a:xfrm>
            <a:off x="234094" y="6584022"/>
            <a:ext cx="5829299" cy="369332"/>
          </a:xfrm>
          <a:prstGeom prst="rect">
            <a:avLst/>
          </a:prstGeom>
          <a:noFill/>
        </p:spPr>
        <p:txBody>
          <a:bodyPr wrap="square">
            <a:spAutoFit/>
          </a:bodyPr>
          <a:lstStyle/>
          <a:p>
            <a:r>
              <a:rPr lang="el-GR" b="0" i="0" dirty="0">
                <a:solidFill>
                  <a:srgbClr val="767676"/>
                </a:solidFill>
                <a:effectLst/>
                <a:latin typeface="PT Sans" panose="020B0503020203020204" pitchFamily="34" charset="0"/>
                <a:cs typeface="Calibri" panose="020F0502020204030204" pitchFamily="34" charset="0"/>
              </a:rPr>
              <a:t>7</a:t>
            </a:r>
            <a:r>
              <a:rPr lang="el-GR" b="0" i="0" dirty="0">
                <a:solidFill>
                  <a:srgbClr val="767676"/>
                </a:solidFill>
                <a:effectLst/>
                <a:latin typeface="Calibri" panose="020F0502020204030204" pitchFamily="34" charset="0"/>
                <a:cs typeface="Calibri" panose="020F0502020204030204" pitchFamily="34" charset="0"/>
              </a:rPr>
              <a:t>. Προσπαθώ να πω </a:t>
            </a:r>
            <a:r>
              <a:rPr lang="el-GR" b="1" i="0" dirty="0">
                <a:solidFill>
                  <a:srgbClr val="767676"/>
                </a:solidFill>
                <a:effectLst/>
                <a:latin typeface="Calibri" panose="020F0502020204030204" pitchFamily="34" charset="0"/>
                <a:cs typeface="Calibri" panose="020F0502020204030204" pitchFamily="34" charset="0"/>
              </a:rPr>
              <a:t>δυνατά το νόημα</a:t>
            </a:r>
            <a:r>
              <a:rPr lang="el-GR" b="0" i="0" dirty="0">
                <a:solidFill>
                  <a:srgbClr val="767676"/>
                </a:solidFill>
                <a:effectLst/>
                <a:latin typeface="Calibri" panose="020F0502020204030204" pitchFamily="34" charset="0"/>
                <a:cs typeface="Calibri" panose="020F0502020204030204" pitchFamily="34" charset="0"/>
              </a:rPr>
              <a:t> της παραγράφου.</a:t>
            </a:r>
            <a:endParaRPr lang="el-GR"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D36CB582-2432-B92D-CF88-2907B81BF607}"/>
              </a:ext>
            </a:extLst>
          </p:cNvPr>
          <p:cNvSpPr txBox="1"/>
          <p:nvPr/>
        </p:nvSpPr>
        <p:spPr>
          <a:xfrm>
            <a:off x="218341" y="6953354"/>
            <a:ext cx="6224953" cy="646331"/>
          </a:xfrm>
          <a:prstGeom prst="rect">
            <a:avLst/>
          </a:prstGeom>
          <a:noFill/>
        </p:spPr>
        <p:txBody>
          <a:bodyPr wrap="square">
            <a:spAutoFit/>
          </a:bodyPr>
          <a:lstStyle/>
          <a:p>
            <a:r>
              <a:rPr lang="el-GR" b="0" i="0" dirty="0">
                <a:solidFill>
                  <a:srgbClr val="767676"/>
                </a:solidFill>
                <a:effectLst/>
                <a:latin typeface="PT Sans" panose="020B0503020203020204" pitchFamily="34" charset="0"/>
              </a:rPr>
              <a:t> 8.  </a:t>
            </a:r>
            <a:r>
              <a:rPr lang="el-GR" b="0" i="0" dirty="0">
                <a:solidFill>
                  <a:srgbClr val="767676"/>
                </a:solidFill>
                <a:effectLst/>
                <a:latin typeface="Calibri" panose="020F0502020204030204" pitchFamily="34" charset="0"/>
                <a:cs typeface="Calibri" panose="020F0502020204030204" pitchFamily="34" charset="0"/>
              </a:rPr>
              <a:t>Όταν </a:t>
            </a:r>
            <a:r>
              <a:rPr lang="el-GR" b="1" i="0" dirty="0">
                <a:solidFill>
                  <a:srgbClr val="767676"/>
                </a:solidFill>
                <a:effectLst/>
                <a:latin typeface="Calibri" panose="020F0502020204030204" pitchFamily="34" charset="0"/>
                <a:cs typeface="Calibri" panose="020F0502020204030204" pitchFamily="34" charset="0"/>
              </a:rPr>
              <a:t>καταλάβω</a:t>
            </a:r>
            <a:r>
              <a:rPr lang="el-GR" b="0" i="0" dirty="0">
                <a:solidFill>
                  <a:srgbClr val="767676"/>
                </a:solidFill>
                <a:effectLst/>
                <a:latin typeface="Calibri" panose="020F0502020204030204" pitchFamily="34" charset="0"/>
                <a:cs typeface="Calibri" panose="020F0502020204030204" pitchFamily="34" charset="0"/>
              </a:rPr>
              <a:t> το νόημα τότε προχωράω </a:t>
            </a:r>
            <a:r>
              <a:rPr lang="el-GR" b="1" i="0" dirty="0">
                <a:solidFill>
                  <a:srgbClr val="767676"/>
                </a:solidFill>
                <a:effectLst/>
                <a:latin typeface="Calibri" panose="020F0502020204030204" pitchFamily="34" charset="0"/>
                <a:cs typeface="Calibri" panose="020F0502020204030204" pitchFamily="34" charset="0"/>
              </a:rPr>
              <a:t>στην επόμενη</a:t>
            </a:r>
            <a:r>
              <a:rPr lang="el-GR" b="0" i="0" dirty="0">
                <a:solidFill>
                  <a:srgbClr val="767676"/>
                </a:solidFill>
                <a:effectLst/>
                <a:latin typeface="Calibri" panose="020F0502020204030204" pitchFamily="34" charset="0"/>
                <a:cs typeface="Calibri" panose="020F0502020204030204" pitchFamily="34" charset="0"/>
              </a:rPr>
              <a:t> και κάνω το ίδιο μέχρι το τέλος.</a:t>
            </a:r>
            <a:endParaRPr lang="el-GR"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F55D548F-5169-6F64-1021-00BFAF9E6D48}"/>
              </a:ext>
            </a:extLst>
          </p:cNvPr>
          <p:cNvSpPr txBox="1"/>
          <p:nvPr/>
        </p:nvSpPr>
        <p:spPr>
          <a:xfrm>
            <a:off x="288131" y="7612391"/>
            <a:ext cx="6224953" cy="369332"/>
          </a:xfrm>
          <a:prstGeom prst="rect">
            <a:avLst/>
          </a:prstGeom>
          <a:noFill/>
        </p:spPr>
        <p:txBody>
          <a:bodyPr wrap="square">
            <a:spAutoFit/>
          </a:bodyPr>
          <a:lstStyle/>
          <a:p>
            <a:r>
              <a:rPr lang="el-GR" b="0" i="0" dirty="0">
                <a:solidFill>
                  <a:srgbClr val="767676"/>
                </a:solidFill>
                <a:effectLst/>
                <a:latin typeface="PT Sans" panose="020B0503020203020204" pitchFamily="34" charset="0"/>
              </a:rPr>
              <a:t>9. </a:t>
            </a:r>
            <a:r>
              <a:rPr lang="el-GR" b="0" i="0" dirty="0">
                <a:solidFill>
                  <a:srgbClr val="767676"/>
                </a:solidFill>
                <a:effectLst/>
                <a:latin typeface="Calibri" panose="020F0502020204030204" pitchFamily="34" charset="0"/>
                <a:cs typeface="Calibri" panose="020F0502020204030204" pitchFamily="34" charset="0"/>
              </a:rPr>
              <a:t>Ξαναδιαβάζω</a:t>
            </a:r>
            <a:r>
              <a:rPr lang="el-GR" b="1" i="0" dirty="0">
                <a:solidFill>
                  <a:srgbClr val="767676"/>
                </a:solidFill>
                <a:effectLst/>
                <a:latin typeface="Calibri" panose="020F0502020204030204" pitchFamily="34" charset="0"/>
                <a:cs typeface="Calibri" panose="020F0502020204030204" pitchFamily="34" charset="0"/>
              </a:rPr>
              <a:t> ολόκληρο</a:t>
            </a:r>
            <a:r>
              <a:rPr lang="el-GR" b="0" i="0" dirty="0">
                <a:solidFill>
                  <a:srgbClr val="767676"/>
                </a:solidFill>
                <a:effectLst/>
                <a:latin typeface="Calibri" panose="020F0502020204030204" pitchFamily="34" charset="0"/>
                <a:cs typeface="Calibri" panose="020F0502020204030204" pitchFamily="34" charset="0"/>
              </a:rPr>
              <a:t> το κείμενο για τελευταία φορά.</a:t>
            </a:r>
            <a:endParaRPr lang="el-GR"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867627E8-1DAF-1DE5-B3B1-D7D70F16B0FF}"/>
              </a:ext>
            </a:extLst>
          </p:cNvPr>
          <p:cNvSpPr txBox="1"/>
          <p:nvPr/>
        </p:nvSpPr>
        <p:spPr>
          <a:xfrm>
            <a:off x="166684" y="7993852"/>
            <a:ext cx="6219829" cy="923330"/>
          </a:xfrm>
          <a:prstGeom prst="rect">
            <a:avLst/>
          </a:prstGeom>
          <a:noFill/>
        </p:spPr>
        <p:txBody>
          <a:bodyPr wrap="square">
            <a:spAutoFit/>
          </a:bodyPr>
          <a:lstStyle/>
          <a:p>
            <a:r>
              <a:rPr lang="el-GR" b="0" i="0" dirty="0">
                <a:solidFill>
                  <a:srgbClr val="767676"/>
                </a:solidFill>
                <a:effectLst/>
                <a:latin typeface="PT Sans" panose="020B0503020203020204" pitchFamily="34" charset="0"/>
              </a:rPr>
              <a:t>10. </a:t>
            </a:r>
            <a:r>
              <a:rPr lang="el-GR" b="0" i="0" dirty="0">
                <a:solidFill>
                  <a:srgbClr val="767676"/>
                </a:solidFill>
                <a:effectLst/>
                <a:cs typeface="Calibri" panose="020F0502020204030204" pitchFamily="34" charset="0"/>
              </a:rPr>
              <a:t>Λέω με </a:t>
            </a:r>
            <a:r>
              <a:rPr lang="el-GR" b="1" i="0" dirty="0">
                <a:solidFill>
                  <a:srgbClr val="767676"/>
                </a:solidFill>
                <a:effectLst/>
                <a:cs typeface="Calibri" panose="020F0502020204030204" pitchFamily="34" charset="0"/>
              </a:rPr>
              <a:t>δικά μου λόγια</a:t>
            </a:r>
            <a:r>
              <a:rPr lang="el-GR" b="0" i="0" dirty="0">
                <a:solidFill>
                  <a:srgbClr val="767676"/>
                </a:solidFill>
                <a:effectLst/>
                <a:cs typeface="Calibri" panose="020F0502020204030204" pitchFamily="34" charset="0"/>
              </a:rPr>
              <a:t> ότι κατάλαβα από το μάθημα </a:t>
            </a:r>
            <a:r>
              <a:rPr lang="el-GR" b="0" i="0" dirty="0">
                <a:solidFill>
                  <a:srgbClr val="7A7A7A"/>
                </a:solidFill>
                <a:effectLst/>
              </a:rPr>
              <a:t>μόνος μου ή φωνάζω για να τα διηγηθώ στη μαμά ή τον μπαμπά!</a:t>
            </a:r>
            <a:r>
              <a:rPr lang="el-GR" b="0" i="0" dirty="0">
                <a:solidFill>
                  <a:srgbClr val="767676"/>
                </a:solidFill>
                <a:effectLst/>
                <a:cs typeface="Calibri" panose="020F0502020204030204" pitchFamily="34" charset="0"/>
              </a:rPr>
              <a:t>  </a:t>
            </a:r>
            <a:r>
              <a:rPr lang="el-GR" dirty="0">
                <a:solidFill>
                  <a:srgbClr val="767676"/>
                </a:solidFill>
                <a:cs typeface="Calibri" panose="020F0502020204030204" pitchFamily="34" charset="0"/>
              </a:rPr>
              <a:t>Ή </a:t>
            </a:r>
            <a:r>
              <a:rPr lang="el-GR" b="0" i="0" dirty="0">
                <a:solidFill>
                  <a:srgbClr val="767676"/>
                </a:solidFill>
                <a:effectLst/>
                <a:cs typeface="Calibri" panose="020F0502020204030204" pitchFamily="34" charset="0"/>
              </a:rPr>
              <a:t>απαντώ τις ερωτήσεις του κεφαλαίου.</a:t>
            </a:r>
            <a:endParaRPr lang="el-GR" dirty="0">
              <a:cs typeface="Calibri" panose="020F0502020204030204" pitchFamily="34" charset="0"/>
            </a:endParaRPr>
          </a:p>
        </p:txBody>
      </p:sp>
      <p:sp>
        <p:nvSpPr>
          <p:cNvPr id="31" name="TextBox 30">
            <a:extLst>
              <a:ext uri="{FF2B5EF4-FFF2-40B4-BE49-F238E27FC236}">
                <a16:creationId xmlns:a16="http://schemas.microsoft.com/office/drawing/2014/main" id="{F59701D2-B689-5C80-8D6D-8CBCC3733E56}"/>
              </a:ext>
            </a:extLst>
          </p:cNvPr>
          <p:cNvSpPr txBox="1"/>
          <p:nvPr/>
        </p:nvSpPr>
        <p:spPr>
          <a:xfrm>
            <a:off x="218341" y="5587537"/>
            <a:ext cx="6421317" cy="923330"/>
          </a:xfrm>
          <a:prstGeom prst="rect">
            <a:avLst/>
          </a:prstGeom>
          <a:noFill/>
        </p:spPr>
        <p:txBody>
          <a:bodyPr wrap="square">
            <a:spAutoFit/>
          </a:bodyPr>
          <a:lstStyle/>
          <a:p>
            <a:r>
              <a:rPr lang="el-GR" b="0" i="0" dirty="0">
                <a:solidFill>
                  <a:srgbClr val="000000"/>
                </a:solidFill>
                <a:effectLst/>
                <a:latin typeface="Calibri" panose="020F0502020204030204" pitchFamily="34" charset="0"/>
                <a:cs typeface="Calibri" panose="020F0502020204030204" pitchFamily="34" charset="0"/>
              </a:rPr>
              <a:t>6. </a:t>
            </a:r>
            <a:r>
              <a:rPr lang="el-GR" b="0" i="0" u="sng" dirty="0">
                <a:solidFill>
                  <a:srgbClr val="000000"/>
                </a:solidFill>
                <a:effectLst/>
                <a:latin typeface="Calibri" panose="020F0502020204030204" pitchFamily="34" charset="0"/>
                <a:cs typeface="Calibri" panose="020F0502020204030204" pitchFamily="34" charset="0"/>
              </a:rPr>
              <a:t>Υπογραμμίζω λέξεις κλειδιά</a:t>
            </a:r>
            <a:r>
              <a:rPr lang="el-GR" b="0" i="0" dirty="0">
                <a:solidFill>
                  <a:srgbClr val="000000"/>
                </a:solidFill>
                <a:effectLst/>
                <a:latin typeface="Calibri" panose="020F0502020204030204" pitchFamily="34" charset="0"/>
                <a:cs typeface="Calibri" panose="020F0502020204030204" pitchFamily="34" charset="0"/>
              </a:rPr>
              <a:t>, σημαντικές ημερομηνίες, ονόματα, μάχες και εν ολίγοις ό,τι είναι βασικό ώστε να πέσει εκεί το μάτι όταν ανοίξω το βιβλίο ξανά.</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8257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997656EA-2372-FFD1-919D-32F1547C2C99}"/>
              </a:ext>
            </a:extLst>
          </p:cNvPr>
          <p:cNvSpPr>
            <a:spLocks noGrp="1"/>
          </p:cNvSpPr>
          <p:nvPr>
            <p:ph type="sldNum" sz="quarter" idx="12"/>
          </p:nvPr>
        </p:nvSpPr>
        <p:spPr/>
        <p:txBody>
          <a:bodyPr/>
          <a:lstStyle/>
          <a:p>
            <a:fld id="{B598B63E-09B7-4847-9700-723D94451773}" type="slidenum">
              <a:rPr lang="en-US" smtClean="0"/>
              <a:t>20</a:t>
            </a:fld>
            <a:endParaRPr lang="en-US"/>
          </a:p>
        </p:txBody>
      </p:sp>
      <p:sp>
        <p:nvSpPr>
          <p:cNvPr id="10" name="TextBox 9">
            <a:extLst>
              <a:ext uri="{FF2B5EF4-FFF2-40B4-BE49-F238E27FC236}">
                <a16:creationId xmlns:a16="http://schemas.microsoft.com/office/drawing/2014/main" id="{3B5AC70D-3F1F-EBD3-B290-AADB55640775}"/>
              </a:ext>
            </a:extLst>
          </p:cNvPr>
          <p:cNvSpPr txBox="1"/>
          <p:nvPr/>
        </p:nvSpPr>
        <p:spPr>
          <a:xfrm>
            <a:off x="413240" y="445817"/>
            <a:ext cx="3429000" cy="923330"/>
          </a:xfrm>
          <a:prstGeom prst="rect">
            <a:avLst/>
          </a:prstGeom>
          <a:noFill/>
        </p:spPr>
        <p:txBody>
          <a:bodyPr wrap="square">
            <a:spAutoFit/>
          </a:bodyPr>
          <a:lstStyle/>
          <a:p>
            <a:pPr algn="just"/>
            <a:r>
              <a:rPr lang="el-GR" b="0" i="0" dirty="0">
                <a:solidFill>
                  <a:srgbClr val="831717"/>
                </a:solidFill>
                <a:effectLst/>
                <a:latin typeface="Arial" panose="020B0604020202020204" pitchFamily="34" charset="0"/>
              </a:rPr>
              <a:t>παράθεμα 1</a:t>
            </a:r>
          </a:p>
          <a:p>
            <a:br>
              <a:rPr lang="el-GR" dirty="0"/>
            </a:br>
            <a:endParaRPr lang="el-GR" dirty="0"/>
          </a:p>
        </p:txBody>
      </p:sp>
      <p:sp>
        <p:nvSpPr>
          <p:cNvPr id="12" name="TextBox 11">
            <a:extLst>
              <a:ext uri="{FF2B5EF4-FFF2-40B4-BE49-F238E27FC236}">
                <a16:creationId xmlns:a16="http://schemas.microsoft.com/office/drawing/2014/main" id="{9148BF56-FD94-CDEA-FA76-8CA6AD757F7C}"/>
              </a:ext>
            </a:extLst>
          </p:cNvPr>
          <p:cNvSpPr txBox="1"/>
          <p:nvPr/>
        </p:nvSpPr>
        <p:spPr>
          <a:xfrm>
            <a:off x="1948962" y="331307"/>
            <a:ext cx="3429000" cy="646331"/>
          </a:xfrm>
          <a:prstGeom prst="rect">
            <a:avLst/>
          </a:prstGeom>
          <a:noFill/>
        </p:spPr>
        <p:txBody>
          <a:bodyPr wrap="square">
            <a:spAutoFit/>
          </a:bodyPr>
          <a:lstStyle/>
          <a:p>
            <a:r>
              <a:rPr lang="el-GR" b="1" i="0" dirty="0">
                <a:solidFill>
                  <a:srgbClr val="000000"/>
                </a:solidFill>
                <a:effectLst/>
                <a:latin typeface="Arial" panose="020B0604020202020204" pitchFamily="34" charset="0"/>
              </a:rPr>
              <a:t>Η καταστροφή των Περσών στο Μαραθώνα</a:t>
            </a:r>
            <a:endParaRPr lang="el-GR" b="1" dirty="0"/>
          </a:p>
        </p:txBody>
      </p:sp>
      <p:sp>
        <p:nvSpPr>
          <p:cNvPr id="15" name="TextBox 14">
            <a:extLst>
              <a:ext uri="{FF2B5EF4-FFF2-40B4-BE49-F238E27FC236}">
                <a16:creationId xmlns:a16="http://schemas.microsoft.com/office/drawing/2014/main" id="{53206427-0C42-1310-AF0A-59271A20C186}"/>
              </a:ext>
            </a:extLst>
          </p:cNvPr>
          <p:cNvSpPr txBox="1"/>
          <p:nvPr/>
        </p:nvSpPr>
        <p:spPr>
          <a:xfrm>
            <a:off x="234462" y="1092148"/>
            <a:ext cx="6058266" cy="1559209"/>
          </a:xfrm>
          <a:prstGeom prst="rect">
            <a:avLst/>
          </a:prstGeom>
          <a:noFill/>
        </p:spPr>
        <p:txBody>
          <a:bodyPr wrap="square">
            <a:spAutoFit/>
          </a:bodyPr>
          <a:lstStyle/>
          <a:p>
            <a:pPr algn="just">
              <a:lnSpc>
                <a:spcPct val="107000"/>
              </a:lnSpc>
              <a:spcAft>
                <a:spcPts val="800"/>
              </a:spcAft>
            </a:pPr>
            <a:r>
              <a:rPr lang="el-G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Πρώτοι από τους Έλληνες οι Αθηναίοι πολεμώντας στο Μαραθώνα ταπείνωσαν τη δύναμη των </a:t>
            </a:r>
            <a:r>
              <a:rPr lang="el-GR"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χρυσοφορεμένων</a:t>
            </a:r>
            <a:r>
              <a:rPr lang="el-G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Περσών.                                                                             «'</a:t>
            </a:r>
            <a:r>
              <a:rPr lang="el-GR"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Eλλήνων</a:t>
            </a:r>
            <a:r>
              <a:rPr lang="el-G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προμαχοῦντες</a:t>
            </a:r>
            <a:r>
              <a:rPr lang="el-G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Aθηναίοι</a:t>
            </a:r>
            <a:r>
              <a:rPr lang="el-G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Mαραθῴνι</a:t>
            </a:r>
            <a:r>
              <a:rPr lang="el-G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χρυσοφόρων </a:t>
            </a:r>
            <a:r>
              <a:rPr lang="el-GR"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Mήδων</a:t>
            </a:r>
            <a:r>
              <a:rPr lang="el-G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έστόρεσαν</a:t>
            </a:r>
            <a:r>
              <a:rPr lang="el-G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δύναμιν».</a:t>
            </a: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12BFDE71-A598-075A-4804-891BD2F448A8}"/>
              </a:ext>
            </a:extLst>
          </p:cNvPr>
          <p:cNvSpPr txBox="1"/>
          <p:nvPr/>
        </p:nvSpPr>
        <p:spPr>
          <a:xfrm>
            <a:off x="152402" y="2651357"/>
            <a:ext cx="3429000" cy="646331"/>
          </a:xfrm>
          <a:prstGeom prst="rect">
            <a:avLst/>
          </a:prstGeom>
          <a:noFill/>
        </p:spPr>
        <p:txBody>
          <a:bodyPr wrap="square">
            <a:spAutoFit/>
          </a:bodyPr>
          <a:lstStyle/>
          <a:p>
            <a:r>
              <a:rPr lang="el-GR" b="0" i="1" dirty="0">
                <a:solidFill>
                  <a:srgbClr val="000000"/>
                </a:solidFill>
                <a:effectLst/>
                <a:latin typeface="Arial" panose="020B0604020202020204" pitchFamily="34" charset="0"/>
              </a:rPr>
              <a:t>Σιμωνίδης ο </a:t>
            </a:r>
            <a:r>
              <a:rPr lang="el-GR" b="0" i="1" dirty="0" err="1">
                <a:solidFill>
                  <a:srgbClr val="000000"/>
                </a:solidFill>
                <a:effectLst/>
                <a:latin typeface="Arial" panose="020B0604020202020204" pitchFamily="34" charset="0"/>
              </a:rPr>
              <a:t>Κείος</a:t>
            </a:r>
            <a:r>
              <a:rPr lang="el-GR" b="0" i="1" dirty="0">
                <a:solidFill>
                  <a:srgbClr val="000000"/>
                </a:solidFill>
                <a:effectLst/>
                <a:latin typeface="Arial" panose="020B0604020202020204" pitchFamily="34" charset="0"/>
              </a:rPr>
              <a:t>, επίγραμμα για τους Μαραθωνομάχους</a:t>
            </a:r>
            <a:endParaRPr lang="el-GR" dirty="0"/>
          </a:p>
        </p:txBody>
      </p:sp>
      <p:sp>
        <p:nvSpPr>
          <p:cNvPr id="19" name="TextBox 18">
            <a:extLst>
              <a:ext uri="{FF2B5EF4-FFF2-40B4-BE49-F238E27FC236}">
                <a16:creationId xmlns:a16="http://schemas.microsoft.com/office/drawing/2014/main" id="{DDB40A6F-0AE3-55F3-16A4-7DD6C5DECEE5}"/>
              </a:ext>
            </a:extLst>
          </p:cNvPr>
          <p:cNvSpPr txBox="1"/>
          <p:nvPr/>
        </p:nvSpPr>
        <p:spPr>
          <a:xfrm>
            <a:off x="152402" y="3258403"/>
            <a:ext cx="3950676" cy="646331"/>
          </a:xfrm>
          <a:prstGeom prst="rect">
            <a:avLst/>
          </a:prstGeom>
          <a:noFill/>
        </p:spPr>
        <p:txBody>
          <a:bodyPr wrap="square">
            <a:spAutoFit/>
          </a:bodyPr>
          <a:lstStyle/>
          <a:p>
            <a:pPr algn="just"/>
            <a:r>
              <a:rPr lang="el-GR" b="0" i="0" dirty="0">
                <a:solidFill>
                  <a:srgbClr val="831717"/>
                </a:solidFill>
                <a:effectLst/>
                <a:latin typeface="Arial" panose="020B0604020202020204" pitchFamily="34" charset="0"/>
              </a:rPr>
              <a:t>παράθεμα 2 </a:t>
            </a:r>
            <a:r>
              <a:rPr lang="el-GR" b="1" i="0" dirty="0">
                <a:solidFill>
                  <a:srgbClr val="000000"/>
                </a:solidFill>
                <a:effectLst/>
                <a:latin typeface="Arial" panose="020B0604020202020204" pitchFamily="34" charset="0"/>
              </a:rPr>
              <a:t>Η παλικαριά των Αθηναίων στο Μαραθώνα</a:t>
            </a:r>
          </a:p>
        </p:txBody>
      </p:sp>
      <p:sp>
        <p:nvSpPr>
          <p:cNvPr id="24" name="TextBox 23">
            <a:extLst>
              <a:ext uri="{FF2B5EF4-FFF2-40B4-BE49-F238E27FC236}">
                <a16:creationId xmlns:a16="http://schemas.microsoft.com/office/drawing/2014/main" id="{80BE5672-F33C-C5CE-4B17-D861B3F41A68}"/>
              </a:ext>
            </a:extLst>
          </p:cNvPr>
          <p:cNvSpPr txBox="1"/>
          <p:nvPr/>
        </p:nvSpPr>
        <p:spPr>
          <a:xfrm>
            <a:off x="114304" y="3893855"/>
            <a:ext cx="4793863" cy="4370555"/>
          </a:xfrm>
          <a:prstGeom prst="rect">
            <a:avLst/>
          </a:prstGeom>
          <a:noFill/>
        </p:spPr>
        <p:txBody>
          <a:bodyPr wrap="square">
            <a:spAutoFit/>
          </a:bodyPr>
          <a:lstStyle/>
          <a:p>
            <a:pPr algn="just">
              <a:lnSpc>
                <a:spcPct val="107000"/>
              </a:lnSpc>
              <a:spcAft>
                <a:spcPts val="800"/>
              </a:spcAft>
            </a:pPr>
            <a:r>
              <a:rPr lang="el-G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Μόλις δόθηκε το σύνθημα, οι Αθηναίοι όρμησαν τρέχοντας εναντίον των Περσών. Η απόσταση που χώριζε τους δύο στρατούς δεν ήταν μικρότερη από 1500 μέτρα. . </a:t>
            </a:r>
            <a:r>
              <a:rPr lang="el-GR"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Oι</a:t>
            </a:r>
            <a:r>
              <a:rPr lang="el-GR"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Πέρσες βλέποντάς τους να έρχονται καταπάνω τους τρέχοντας ετοιμάζονταν να τους αντιμετωπίσουν.</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Oι</a:t>
            </a:r>
            <a:r>
              <a:rPr lang="el-GR" b="0" i="0" dirty="0">
                <a:solidFill>
                  <a:srgbClr val="000000"/>
                </a:solidFill>
                <a:effectLst/>
                <a:latin typeface="Arial" panose="020B0604020202020204" pitchFamily="34" charset="0"/>
              </a:rPr>
              <a:t> Αθηναίοι, μόλις ήρθαν στα χέρια με τους εχθρούς, μάχονταν με εξαιρετική παλικαριά.  Πραγματικά, απ' όσο είμαστε σε θέση να ξέρουμε, πρώτοι αυτοί απ' όλους τους Έλληνες επιτέθηκαν τρέχοντας εναντίον των εχθρών.</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b="1" kern="100" dirty="0">
                <a:solidFill>
                  <a:srgbClr val="3D58A7"/>
                </a:solidFill>
                <a:effectLst/>
                <a:latin typeface="Arial" panose="020B0604020202020204" pitchFamily="34" charset="0"/>
                <a:ea typeface="Calibri" panose="020F0502020204030204" pitchFamily="34" charset="0"/>
                <a:cs typeface="Times New Roman" panose="02020603050405020304" pitchFamily="18" charset="0"/>
              </a:rPr>
              <a:t> </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8" name="Picture 10" descr="3. Μαρμάρινη Προτομή του Μιλτιάδη (Ραββένα, Αρχαιολογικό Μουσείο)">
            <a:extLst>
              <a:ext uri="{FF2B5EF4-FFF2-40B4-BE49-F238E27FC236}">
                <a16:creationId xmlns:a16="http://schemas.microsoft.com/office/drawing/2014/main" id="{BE9EB859-5C3C-E3DD-2E88-C072A82D8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814" y="5202389"/>
            <a:ext cx="1604678" cy="301021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BF09A6EA-82D3-6958-2FD2-732B06AE6E58}"/>
              </a:ext>
            </a:extLst>
          </p:cNvPr>
          <p:cNvSpPr txBox="1"/>
          <p:nvPr/>
        </p:nvSpPr>
        <p:spPr>
          <a:xfrm>
            <a:off x="4076702" y="8267859"/>
            <a:ext cx="2602520" cy="1638141"/>
          </a:xfrm>
          <a:prstGeom prst="rect">
            <a:avLst/>
          </a:prstGeom>
          <a:solidFill>
            <a:schemeClr val="accent6">
              <a:lumMod val="20000"/>
              <a:lumOff val="80000"/>
            </a:schemeClr>
          </a:solidFill>
        </p:spPr>
        <p:txBody>
          <a:bodyPr wrap="square">
            <a:spAutoFit/>
          </a:bodyPr>
          <a:lstStyle/>
          <a:p>
            <a:pPr algn="r"/>
            <a:r>
              <a:rPr lang="el-GR" sz="1800" b="1" i="1" dirty="0">
                <a:solidFill>
                  <a:srgbClr val="000000"/>
                </a:solidFill>
                <a:effectLst/>
                <a:latin typeface="Arial" panose="020B0604020202020204" pitchFamily="34" charset="0"/>
                <a:ea typeface="Times New Roman" panose="02020603050405020304" pitchFamily="18" charset="0"/>
              </a:rPr>
              <a:t>3. </a:t>
            </a:r>
            <a:r>
              <a:rPr lang="el-GR" sz="1800" i="1" dirty="0">
                <a:solidFill>
                  <a:srgbClr val="000000"/>
                </a:solidFill>
                <a:effectLst/>
                <a:latin typeface="Arial" panose="020B0604020202020204" pitchFamily="34" charset="0"/>
                <a:ea typeface="Times New Roman" panose="02020603050405020304" pitchFamily="18" charset="0"/>
              </a:rPr>
              <a:t>Μαρμάρινη Προτομή του Μιλτιάδη</a:t>
            </a:r>
            <a:endParaRPr lang="el-GR" sz="1800" dirty="0">
              <a:effectLst/>
              <a:latin typeface="Times New Roman" panose="02020603050405020304" pitchFamily="18" charset="0"/>
              <a:ea typeface="Times New Roman" panose="02020603050405020304" pitchFamily="18" charset="0"/>
            </a:endParaRPr>
          </a:p>
          <a:p>
            <a:pPr algn="r"/>
            <a:r>
              <a:rPr lang="el-GR" sz="1800" i="1" dirty="0">
                <a:solidFill>
                  <a:srgbClr val="000000"/>
                </a:solidFill>
                <a:effectLst/>
                <a:latin typeface="Arial" panose="020B0604020202020204" pitchFamily="34" charset="0"/>
                <a:ea typeface="Times New Roman" panose="02020603050405020304" pitchFamily="18" charset="0"/>
              </a:rPr>
              <a:t>(</a:t>
            </a:r>
            <a:r>
              <a:rPr lang="el-GR" sz="1800" i="1" dirty="0" err="1">
                <a:solidFill>
                  <a:srgbClr val="000000"/>
                </a:solidFill>
                <a:effectLst/>
                <a:latin typeface="Arial" panose="020B0604020202020204" pitchFamily="34" charset="0"/>
                <a:ea typeface="Times New Roman" panose="02020603050405020304" pitchFamily="18" charset="0"/>
              </a:rPr>
              <a:t>Ραββένα</a:t>
            </a:r>
            <a:r>
              <a:rPr lang="el-GR" sz="1800" i="1" dirty="0">
                <a:solidFill>
                  <a:srgbClr val="000000"/>
                </a:solidFill>
                <a:effectLst/>
                <a:latin typeface="Arial" panose="020B0604020202020204" pitchFamily="34" charset="0"/>
                <a:ea typeface="Times New Roman" panose="02020603050405020304" pitchFamily="18" charset="0"/>
              </a:rPr>
              <a:t>, Αρχαιολογικό Μουσείο)</a:t>
            </a:r>
            <a:endParaRPr lang="el-GR"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l-GR" sz="2800" b="1" kern="100" dirty="0">
                <a:solidFill>
                  <a:srgbClr val="3D58A7"/>
                </a:solidFill>
                <a:effectLst/>
                <a:latin typeface="Arial" panose="020B0604020202020204" pitchFamily="34" charset="0"/>
                <a:ea typeface="Calibri" panose="020F0502020204030204" pitchFamily="34" charset="0"/>
                <a:cs typeface="Times New Roman" panose="02020603050405020304" pitchFamily="18" charset="0"/>
              </a:rPr>
              <a:t> </a:t>
            </a:r>
            <a:endParaRPr lang="el-G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7F32212-9F83-F458-4EBE-2BD00FA664A8}"/>
              </a:ext>
            </a:extLst>
          </p:cNvPr>
          <p:cNvSpPr txBox="1"/>
          <p:nvPr/>
        </p:nvSpPr>
        <p:spPr>
          <a:xfrm>
            <a:off x="50518" y="7473940"/>
            <a:ext cx="4089971" cy="1477328"/>
          </a:xfrm>
          <a:prstGeom prst="rect">
            <a:avLst/>
          </a:prstGeom>
          <a:noFill/>
        </p:spPr>
        <p:txBody>
          <a:bodyPr wrap="square">
            <a:spAutoFit/>
          </a:bodyPr>
          <a:lstStyle/>
          <a:p>
            <a:r>
              <a:rPr lang="el-GR" b="0" i="0" dirty="0">
                <a:solidFill>
                  <a:srgbClr val="000000"/>
                </a:solidFill>
                <a:effectLst/>
                <a:latin typeface="Arial" panose="020B0604020202020204" pitchFamily="34" charset="0"/>
              </a:rPr>
              <a:t>Και πρώτοι μάλιστα δε φοβήθηκαν στη θέα της μηδικής στολής και των αντρών που τη φορούσαν. Παλιότερα βέβαια και μόνο που άκουγαν το όνομα </a:t>
            </a:r>
            <a:r>
              <a:rPr lang="el-GR" b="0" i="0" dirty="0" err="1">
                <a:solidFill>
                  <a:srgbClr val="000000"/>
                </a:solidFill>
                <a:effectLst/>
                <a:latin typeface="Arial" panose="020B0604020202020204" pitchFamily="34" charset="0"/>
              </a:rPr>
              <a:t>Μήδοι</a:t>
            </a:r>
            <a:r>
              <a:rPr lang="el-GR" b="0" i="0" dirty="0">
                <a:solidFill>
                  <a:srgbClr val="000000"/>
                </a:solidFill>
                <a:effectLst/>
                <a:latin typeface="Arial" panose="020B0604020202020204" pitchFamily="34" charset="0"/>
              </a:rPr>
              <a:t> κυριεύονταν από φόβο.</a:t>
            </a:r>
            <a:endParaRPr lang="el-GR" dirty="0"/>
          </a:p>
        </p:txBody>
      </p:sp>
      <p:sp>
        <p:nvSpPr>
          <p:cNvPr id="28" name="TextBox 27">
            <a:extLst>
              <a:ext uri="{FF2B5EF4-FFF2-40B4-BE49-F238E27FC236}">
                <a16:creationId xmlns:a16="http://schemas.microsoft.com/office/drawing/2014/main" id="{99F48BD5-C159-0C2E-200E-F72890C0D0F1}"/>
              </a:ext>
            </a:extLst>
          </p:cNvPr>
          <p:cNvSpPr txBox="1"/>
          <p:nvPr/>
        </p:nvSpPr>
        <p:spPr>
          <a:xfrm>
            <a:off x="178778" y="8951268"/>
            <a:ext cx="3429000" cy="646331"/>
          </a:xfrm>
          <a:prstGeom prst="rect">
            <a:avLst/>
          </a:prstGeom>
          <a:noFill/>
        </p:spPr>
        <p:txBody>
          <a:bodyPr wrap="square">
            <a:spAutoFit/>
          </a:bodyPr>
          <a:lstStyle/>
          <a:p>
            <a:r>
              <a:rPr lang="el-GR" b="0" i="1" dirty="0">
                <a:solidFill>
                  <a:srgbClr val="000000"/>
                </a:solidFill>
                <a:effectLst/>
                <a:latin typeface="Arial" panose="020B0604020202020204" pitchFamily="34" charset="0"/>
              </a:rPr>
              <a:t>Ηρόδοτος, Ιστορία, ΣΤ', 112 (διασκευή)</a:t>
            </a:r>
            <a:endParaRPr lang="el-GR" dirty="0"/>
          </a:p>
        </p:txBody>
      </p:sp>
    </p:spTree>
    <p:extLst>
      <p:ext uri="{BB962C8B-B14F-4D97-AF65-F5344CB8AC3E}">
        <p14:creationId xmlns:p14="http://schemas.microsoft.com/office/powerpoint/2010/main" val="1228745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AD8A1057-3E11-EF92-F47C-D2581E721125}"/>
              </a:ext>
            </a:extLst>
          </p:cNvPr>
          <p:cNvSpPr>
            <a:spLocks noGrp="1"/>
          </p:cNvSpPr>
          <p:nvPr>
            <p:ph type="sldNum" sz="quarter" idx="12"/>
          </p:nvPr>
        </p:nvSpPr>
        <p:spPr/>
        <p:txBody>
          <a:bodyPr/>
          <a:lstStyle/>
          <a:p>
            <a:fld id="{B598B63E-09B7-4847-9700-723D94451773}" type="slidenum">
              <a:rPr lang="en-US" smtClean="0"/>
              <a:t>21</a:t>
            </a:fld>
            <a:endParaRPr lang="en-US"/>
          </a:p>
        </p:txBody>
      </p:sp>
      <p:sp>
        <p:nvSpPr>
          <p:cNvPr id="10" name="TextBox 9">
            <a:extLst>
              <a:ext uri="{FF2B5EF4-FFF2-40B4-BE49-F238E27FC236}">
                <a16:creationId xmlns:a16="http://schemas.microsoft.com/office/drawing/2014/main" id="{122C6501-D230-4A46-59CE-6B484EE9656A}"/>
              </a:ext>
            </a:extLst>
          </p:cNvPr>
          <p:cNvSpPr txBox="1"/>
          <p:nvPr/>
        </p:nvSpPr>
        <p:spPr>
          <a:xfrm>
            <a:off x="212479" y="422755"/>
            <a:ext cx="5539155" cy="369332"/>
          </a:xfrm>
          <a:prstGeom prst="rect">
            <a:avLst/>
          </a:prstGeom>
          <a:noFill/>
        </p:spPr>
        <p:txBody>
          <a:bodyPr wrap="square">
            <a:spAutoFit/>
          </a:bodyPr>
          <a:lstStyle/>
          <a:p>
            <a:pPr algn="just"/>
            <a:r>
              <a:rPr lang="el-GR" b="0" i="0" dirty="0">
                <a:solidFill>
                  <a:srgbClr val="831717"/>
                </a:solidFill>
                <a:effectLst/>
                <a:latin typeface="Arial" panose="020B0604020202020204" pitchFamily="34" charset="0"/>
              </a:rPr>
              <a:t>παράθεμα 3 </a:t>
            </a:r>
            <a:r>
              <a:rPr lang="el-GR" b="1" i="0" dirty="0">
                <a:solidFill>
                  <a:srgbClr val="000000"/>
                </a:solidFill>
                <a:effectLst/>
                <a:latin typeface="Arial" panose="020B0604020202020204" pitchFamily="34" charset="0"/>
              </a:rPr>
              <a:t>Πολύ αργά τώρα πια!</a:t>
            </a:r>
          </a:p>
        </p:txBody>
      </p:sp>
      <p:pic>
        <p:nvPicPr>
          <p:cNvPr id="4098" name="Picture 2" descr="4. O τύμβος των Αθηναίων στο Μαραθώνα">
            <a:extLst>
              <a:ext uri="{FF2B5EF4-FFF2-40B4-BE49-F238E27FC236}">
                <a16:creationId xmlns:a16="http://schemas.microsoft.com/office/drawing/2014/main" id="{D6A7DF60-4FE5-4CF2-2185-2D1087A86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 y="1167760"/>
            <a:ext cx="3258650" cy="244294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BDF993C-9B8B-F3BD-0146-D35D6D9A0905}"/>
              </a:ext>
            </a:extLst>
          </p:cNvPr>
          <p:cNvSpPr txBox="1"/>
          <p:nvPr/>
        </p:nvSpPr>
        <p:spPr>
          <a:xfrm>
            <a:off x="3480839" y="1050700"/>
            <a:ext cx="3297116" cy="3139321"/>
          </a:xfrm>
          <a:prstGeom prst="rect">
            <a:avLst/>
          </a:prstGeom>
          <a:noFill/>
        </p:spPr>
        <p:txBody>
          <a:bodyPr wrap="square">
            <a:spAutoFit/>
          </a:bodyPr>
          <a:lstStyle/>
          <a:p>
            <a:r>
              <a:rPr lang="el-GR" b="0" i="0" dirty="0" err="1">
                <a:solidFill>
                  <a:srgbClr val="000000"/>
                </a:solidFill>
                <a:effectLst/>
                <a:latin typeface="Arial" panose="020B0604020202020204" pitchFamily="34" charset="0"/>
              </a:rPr>
              <a:t>Oι</a:t>
            </a:r>
            <a:r>
              <a:rPr lang="el-GR" b="0" i="0" dirty="0">
                <a:solidFill>
                  <a:srgbClr val="000000"/>
                </a:solidFill>
                <a:effectLst/>
                <a:latin typeface="Arial" panose="020B0604020202020204" pitchFamily="34" charset="0"/>
              </a:rPr>
              <a:t> Σπαρτιάτες έστειλαν δυο χιλιάδες στρατιώτες στην Αθήνα μετά την πανσέληνο. Αυτοί βιάστηκαν τόσο πολύ να φτάσουν, ώστε έκαναν τη διαδρομή Αθήνα-Σπάρτη μέσα σε δύο μέρες. Έφτασαν όμως μετά τη μάχη και ζήτησαν να δουν τους Πέρσες. Εκείνοι τους πήγαν τότε στο Μαραθώνα και τους είδαν. </a:t>
            </a:r>
            <a:endParaRPr lang="el-GR" dirty="0"/>
          </a:p>
        </p:txBody>
      </p:sp>
      <p:sp>
        <p:nvSpPr>
          <p:cNvPr id="14" name="TextBox 13">
            <a:extLst>
              <a:ext uri="{FF2B5EF4-FFF2-40B4-BE49-F238E27FC236}">
                <a16:creationId xmlns:a16="http://schemas.microsoft.com/office/drawing/2014/main" id="{0EB1699F-DB2B-A83B-2A83-917A8FB5B5CF}"/>
              </a:ext>
            </a:extLst>
          </p:cNvPr>
          <p:cNvSpPr txBox="1"/>
          <p:nvPr/>
        </p:nvSpPr>
        <p:spPr>
          <a:xfrm>
            <a:off x="125839" y="4474128"/>
            <a:ext cx="6465279" cy="646331"/>
          </a:xfrm>
          <a:prstGeom prst="rect">
            <a:avLst/>
          </a:prstGeom>
          <a:noFill/>
        </p:spPr>
        <p:txBody>
          <a:bodyPr wrap="square">
            <a:spAutoFit/>
          </a:bodyPr>
          <a:lstStyle/>
          <a:p>
            <a:r>
              <a:rPr lang="el-GR" b="0" i="0" dirty="0">
                <a:solidFill>
                  <a:srgbClr val="000000"/>
                </a:solidFill>
                <a:effectLst/>
                <a:latin typeface="Arial" panose="020B0604020202020204" pitchFamily="34" charset="0"/>
              </a:rPr>
              <a:t>Θαύμασαν τους Αθηναίους, τους έδωσαν συγχαρητήρια για τη λαμπρή νίκη τους και έφυγαν για τη Σπάρτη.</a:t>
            </a:r>
            <a:endParaRPr lang="el-GR" dirty="0"/>
          </a:p>
        </p:txBody>
      </p:sp>
      <p:sp>
        <p:nvSpPr>
          <p:cNvPr id="16" name="TextBox 15">
            <a:extLst>
              <a:ext uri="{FF2B5EF4-FFF2-40B4-BE49-F238E27FC236}">
                <a16:creationId xmlns:a16="http://schemas.microsoft.com/office/drawing/2014/main" id="{291EF58D-B74D-CD5A-926F-0A26397EA489}"/>
              </a:ext>
            </a:extLst>
          </p:cNvPr>
          <p:cNvSpPr txBox="1"/>
          <p:nvPr/>
        </p:nvSpPr>
        <p:spPr>
          <a:xfrm>
            <a:off x="94148" y="5251850"/>
            <a:ext cx="5706206" cy="369332"/>
          </a:xfrm>
          <a:prstGeom prst="rect">
            <a:avLst/>
          </a:prstGeom>
          <a:noFill/>
        </p:spPr>
        <p:txBody>
          <a:bodyPr wrap="square">
            <a:spAutoFit/>
          </a:bodyPr>
          <a:lstStyle/>
          <a:p>
            <a:r>
              <a:rPr lang="el-GR" b="0" i="1" dirty="0">
                <a:solidFill>
                  <a:srgbClr val="000000"/>
                </a:solidFill>
                <a:effectLst/>
                <a:latin typeface="Arial" panose="020B0604020202020204" pitchFamily="34" charset="0"/>
              </a:rPr>
              <a:t>Ηρόδοτος, Ιστορία, ΣΤ9, 120 (διασκευή)</a:t>
            </a:r>
            <a:endParaRPr lang="el-GR" dirty="0"/>
          </a:p>
        </p:txBody>
      </p:sp>
      <p:sp>
        <p:nvSpPr>
          <p:cNvPr id="18" name="TextBox 17">
            <a:extLst>
              <a:ext uri="{FF2B5EF4-FFF2-40B4-BE49-F238E27FC236}">
                <a16:creationId xmlns:a16="http://schemas.microsoft.com/office/drawing/2014/main" id="{0E60B420-9E3E-9878-AC29-D81BDCD5D4FA}"/>
              </a:ext>
            </a:extLst>
          </p:cNvPr>
          <p:cNvSpPr txBox="1"/>
          <p:nvPr/>
        </p:nvSpPr>
        <p:spPr>
          <a:xfrm>
            <a:off x="94148" y="3704823"/>
            <a:ext cx="3464168" cy="646331"/>
          </a:xfrm>
          <a:prstGeom prst="rect">
            <a:avLst/>
          </a:prstGeom>
          <a:solidFill>
            <a:schemeClr val="accent6">
              <a:lumMod val="20000"/>
              <a:lumOff val="80000"/>
            </a:schemeClr>
          </a:solidFill>
        </p:spPr>
        <p:txBody>
          <a:bodyPr wrap="square">
            <a:spAutoFit/>
          </a:bodyPr>
          <a:lstStyle/>
          <a:p>
            <a:r>
              <a:rPr lang="el-GR" b="1" i="1" dirty="0">
                <a:solidFill>
                  <a:srgbClr val="000000"/>
                </a:solidFill>
                <a:effectLst/>
                <a:latin typeface="Arial" panose="020B0604020202020204" pitchFamily="34" charset="0"/>
              </a:rPr>
              <a:t>4. </a:t>
            </a:r>
            <a:r>
              <a:rPr lang="el-GR" b="0" i="1" dirty="0">
                <a:solidFill>
                  <a:srgbClr val="000000"/>
                </a:solidFill>
                <a:effectLst/>
                <a:latin typeface="Arial" panose="020B0604020202020204" pitchFamily="34" charset="0"/>
              </a:rPr>
              <a:t>O τύμβος των Αθηναίων στο Μαραθώνα</a:t>
            </a:r>
            <a:endParaRPr lang="el-GR" dirty="0"/>
          </a:p>
        </p:txBody>
      </p:sp>
      <p:sp>
        <p:nvSpPr>
          <p:cNvPr id="20" name="TextBox 19">
            <a:extLst>
              <a:ext uri="{FF2B5EF4-FFF2-40B4-BE49-F238E27FC236}">
                <a16:creationId xmlns:a16="http://schemas.microsoft.com/office/drawing/2014/main" id="{A94C2280-0748-540C-0E68-2BD83119ECA0}"/>
              </a:ext>
            </a:extLst>
          </p:cNvPr>
          <p:cNvSpPr txBox="1"/>
          <p:nvPr/>
        </p:nvSpPr>
        <p:spPr>
          <a:xfrm>
            <a:off x="1378013" y="6157043"/>
            <a:ext cx="5399942" cy="1754326"/>
          </a:xfrm>
          <a:prstGeom prst="rect">
            <a:avLst/>
          </a:prstGeom>
          <a:noFill/>
        </p:spPr>
        <p:txBody>
          <a:bodyPr wrap="square">
            <a:spAutoFit/>
          </a:bodyPr>
          <a:lstStyle/>
          <a:p>
            <a:pPr algn="just">
              <a:buFont typeface="+mj-lt"/>
              <a:buAutoNum type="arabicPeriod"/>
            </a:pPr>
            <a:r>
              <a:rPr lang="el-GR" b="0" i="0" dirty="0">
                <a:solidFill>
                  <a:srgbClr val="000000"/>
                </a:solidFill>
                <a:effectLst/>
                <a:latin typeface="Arial" panose="020B0604020202020204" pitchFamily="34" charset="0"/>
              </a:rPr>
              <a:t>Να παρατηρήσεις το χάρτη 1 και να εξηγήσεις γιατί οι Αθηναίοι διάλεξαν να αντιμετωπίσουν τους Πέρσες στο Μαραθώνα.</a:t>
            </a:r>
          </a:p>
          <a:p>
            <a:pPr algn="just">
              <a:buFont typeface="+mj-lt"/>
              <a:buAutoNum type="arabicPeriod"/>
            </a:pPr>
            <a:r>
              <a:rPr lang="el-GR" b="0" i="0" dirty="0">
                <a:solidFill>
                  <a:srgbClr val="000000"/>
                </a:solidFill>
                <a:effectLst/>
                <a:latin typeface="Arial" panose="020B0604020202020204" pitchFamily="34" charset="0"/>
              </a:rPr>
              <a:t>Ποιοι ήταν, κατά τη γνώμη σου, οι λόγοι που οι Αθηναίοι κατάφεραν να νικήσουν τους Πέρσες; Ποια ήταν τα αποτελέσματα αυτής της νίκης;</a:t>
            </a:r>
          </a:p>
        </p:txBody>
      </p:sp>
      <p:pic>
        <p:nvPicPr>
          <p:cNvPr id="4100" name="Picture 4" descr="Εικόνα">
            <a:extLst>
              <a:ext uri="{FF2B5EF4-FFF2-40B4-BE49-F238E27FC236}">
                <a16:creationId xmlns:a16="http://schemas.microsoft.com/office/drawing/2014/main" id="{D29DE2BD-D446-CCA3-012B-E8000553D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5" y="6115931"/>
            <a:ext cx="1438275"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548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FB1FE3-FC40-34AC-E1FF-C1EDAC649257}"/>
              </a:ext>
            </a:extLst>
          </p:cNvPr>
          <p:cNvSpPr>
            <a:spLocks noGrp="1"/>
          </p:cNvSpPr>
          <p:nvPr>
            <p:ph type="title"/>
          </p:nvPr>
        </p:nvSpPr>
        <p:spPr>
          <a:xfrm>
            <a:off x="717673" y="2309313"/>
            <a:ext cx="5915025" cy="1914702"/>
          </a:xfrm>
        </p:spPr>
        <p:txBody>
          <a:bodyPr/>
          <a:lstStyle/>
          <a:p>
            <a:r>
              <a:rPr lang="el-GR" b="1" dirty="0">
                <a:solidFill>
                  <a:srgbClr val="0070C0"/>
                </a:solidFill>
              </a:rPr>
              <a:t>Σχεδιάγραμμα μαθήματος</a:t>
            </a:r>
          </a:p>
        </p:txBody>
      </p:sp>
      <p:sp>
        <p:nvSpPr>
          <p:cNvPr id="4" name="Θέση αριθμού διαφάνειας 3">
            <a:extLst>
              <a:ext uri="{FF2B5EF4-FFF2-40B4-BE49-F238E27FC236}">
                <a16:creationId xmlns:a16="http://schemas.microsoft.com/office/drawing/2014/main" id="{F03EBF0D-E482-D0BB-CAA1-734EA5D88EE5}"/>
              </a:ext>
            </a:extLst>
          </p:cNvPr>
          <p:cNvSpPr>
            <a:spLocks noGrp="1"/>
          </p:cNvSpPr>
          <p:nvPr>
            <p:ph type="sldNum" sz="quarter" idx="12"/>
          </p:nvPr>
        </p:nvSpPr>
        <p:spPr/>
        <p:txBody>
          <a:bodyPr/>
          <a:lstStyle/>
          <a:p>
            <a:fld id="{B598B63E-09B7-4847-9700-723D94451773}" type="slidenum">
              <a:rPr lang="en-US" smtClean="0"/>
              <a:t>22</a:t>
            </a:fld>
            <a:endParaRPr lang="en-US"/>
          </a:p>
        </p:txBody>
      </p:sp>
    </p:spTree>
    <p:extLst>
      <p:ext uri="{BB962C8B-B14F-4D97-AF65-F5344CB8AC3E}">
        <p14:creationId xmlns:p14="http://schemas.microsoft.com/office/powerpoint/2010/main" val="71815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5A58B972-7BFA-0EEB-7936-42CCCD5AB3F5}"/>
              </a:ext>
            </a:extLst>
          </p:cNvPr>
          <p:cNvSpPr>
            <a:spLocks noGrp="1"/>
          </p:cNvSpPr>
          <p:nvPr>
            <p:ph type="sldNum" sz="quarter" idx="12"/>
          </p:nvPr>
        </p:nvSpPr>
        <p:spPr/>
        <p:txBody>
          <a:bodyPr/>
          <a:lstStyle/>
          <a:p>
            <a:fld id="{B598B63E-09B7-4847-9700-723D94451773}" type="slidenum">
              <a:rPr lang="en-US" smtClean="0"/>
              <a:t>23</a:t>
            </a:fld>
            <a:endParaRPr lang="en-US"/>
          </a:p>
        </p:txBody>
      </p:sp>
      <p:pic>
        <p:nvPicPr>
          <p:cNvPr id="3076" name="image1.png">
            <a:extLst>
              <a:ext uri="{FF2B5EF4-FFF2-40B4-BE49-F238E27FC236}">
                <a16:creationId xmlns:a16="http://schemas.microsoft.com/office/drawing/2014/main" id="{A3862BE2-46E2-9480-BD6F-2769E5683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5305" y="4886812"/>
            <a:ext cx="3212367" cy="56991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
            <a:extLst>
              <a:ext uri="{FF2B5EF4-FFF2-40B4-BE49-F238E27FC236}">
                <a16:creationId xmlns:a16="http://schemas.microsoft.com/office/drawing/2014/main" id="{C7C51423-1E72-3A4B-8353-C14E58B04542}"/>
              </a:ext>
            </a:extLst>
          </p:cNvPr>
          <p:cNvGrpSpPr>
            <a:grpSpLocks/>
          </p:cNvGrpSpPr>
          <p:nvPr/>
        </p:nvGrpSpPr>
        <p:grpSpPr bwMode="auto">
          <a:xfrm>
            <a:off x="8535582" y="12380448"/>
            <a:ext cx="2513796" cy="5604220"/>
            <a:chOff x="8493" y="169"/>
            <a:chExt cx="2375" cy="2864"/>
          </a:xfrm>
        </p:grpSpPr>
        <p:pic>
          <p:nvPicPr>
            <p:cNvPr id="6" name="Picture 7">
              <a:extLst>
                <a:ext uri="{FF2B5EF4-FFF2-40B4-BE49-F238E27FC236}">
                  <a16:creationId xmlns:a16="http://schemas.microsoft.com/office/drawing/2014/main" id="{1D796C25-3714-081B-316D-203CE88AE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3" y="199"/>
              <a:ext cx="2314" cy="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a:extLst>
                <a:ext uri="{FF2B5EF4-FFF2-40B4-BE49-F238E27FC236}">
                  <a16:creationId xmlns:a16="http://schemas.microsoft.com/office/drawing/2014/main" id="{3C05938B-D66B-ABB1-0545-712276546BCD}"/>
                </a:ext>
              </a:extLst>
            </p:cNvPr>
            <p:cNvSpPr>
              <a:spLocks/>
            </p:cNvSpPr>
            <p:nvPr/>
          </p:nvSpPr>
          <p:spPr bwMode="auto">
            <a:xfrm>
              <a:off x="8508" y="184"/>
              <a:ext cx="2345" cy="2834"/>
            </a:xfrm>
            <a:custGeom>
              <a:avLst/>
              <a:gdLst>
                <a:gd name="T0" fmla="+- 0 9800 8508"/>
                <a:gd name="T1" fmla="*/ T0 w 2345"/>
                <a:gd name="T2" fmla="+- 0 192 184"/>
                <a:gd name="T3" fmla="*/ 192 h 2834"/>
                <a:gd name="T4" fmla="+- 0 10030 8508"/>
                <a:gd name="T5" fmla="*/ T4 w 2345"/>
                <a:gd name="T6" fmla="+- 0 248 184"/>
                <a:gd name="T7" fmla="*/ 248 h 2834"/>
                <a:gd name="T8" fmla="+- 0 10240 8508"/>
                <a:gd name="T9" fmla="*/ T8 w 2345"/>
                <a:gd name="T10" fmla="+- 0 356 184"/>
                <a:gd name="T11" fmla="*/ 356 h 2834"/>
                <a:gd name="T12" fmla="+- 0 10427 8508"/>
                <a:gd name="T13" fmla="*/ T12 w 2345"/>
                <a:gd name="T14" fmla="+- 0 508 184"/>
                <a:gd name="T15" fmla="*/ 508 h 2834"/>
                <a:gd name="T16" fmla="+- 0 10585 8508"/>
                <a:gd name="T17" fmla="*/ T16 w 2345"/>
                <a:gd name="T18" fmla="+- 0 701 184"/>
                <a:gd name="T19" fmla="*/ 701 h 2834"/>
                <a:gd name="T20" fmla="+- 0 10712 8508"/>
                <a:gd name="T21" fmla="*/ T20 w 2345"/>
                <a:gd name="T22" fmla="+- 0 927 184"/>
                <a:gd name="T23" fmla="*/ 927 h 2834"/>
                <a:gd name="T24" fmla="+- 0 10800 8508"/>
                <a:gd name="T25" fmla="*/ T24 w 2345"/>
                <a:gd name="T26" fmla="+- 0 1180 184"/>
                <a:gd name="T27" fmla="*/ 1180 h 2834"/>
                <a:gd name="T28" fmla="+- 0 10846 8508"/>
                <a:gd name="T29" fmla="*/ T28 w 2345"/>
                <a:gd name="T30" fmla="+- 0 1456 184"/>
                <a:gd name="T31" fmla="*/ 1456 h 2834"/>
                <a:gd name="T32" fmla="+- 0 10846 8508"/>
                <a:gd name="T33" fmla="*/ T32 w 2345"/>
                <a:gd name="T34" fmla="+- 0 1745 184"/>
                <a:gd name="T35" fmla="*/ 1745 h 2834"/>
                <a:gd name="T36" fmla="+- 0 10800 8508"/>
                <a:gd name="T37" fmla="*/ T36 w 2345"/>
                <a:gd name="T38" fmla="+- 0 2021 184"/>
                <a:gd name="T39" fmla="*/ 2021 h 2834"/>
                <a:gd name="T40" fmla="+- 0 10712 8508"/>
                <a:gd name="T41" fmla="*/ T40 w 2345"/>
                <a:gd name="T42" fmla="+- 0 2275 184"/>
                <a:gd name="T43" fmla="*/ 2275 h 2834"/>
                <a:gd name="T44" fmla="+- 0 10585 8508"/>
                <a:gd name="T45" fmla="*/ T44 w 2345"/>
                <a:gd name="T46" fmla="+- 0 2501 184"/>
                <a:gd name="T47" fmla="*/ 2501 h 2834"/>
                <a:gd name="T48" fmla="+- 0 10427 8508"/>
                <a:gd name="T49" fmla="*/ T48 w 2345"/>
                <a:gd name="T50" fmla="+- 0 2693 184"/>
                <a:gd name="T51" fmla="*/ 2693 h 2834"/>
                <a:gd name="T52" fmla="+- 0 10240 8508"/>
                <a:gd name="T53" fmla="*/ T52 w 2345"/>
                <a:gd name="T54" fmla="+- 0 2846 184"/>
                <a:gd name="T55" fmla="*/ 2846 h 2834"/>
                <a:gd name="T56" fmla="+- 0 10030 8508"/>
                <a:gd name="T57" fmla="*/ T56 w 2345"/>
                <a:gd name="T58" fmla="+- 0 2954 184"/>
                <a:gd name="T59" fmla="*/ 2954 h 2834"/>
                <a:gd name="T60" fmla="+- 0 9800 8508"/>
                <a:gd name="T61" fmla="*/ T60 w 2345"/>
                <a:gd name="T62" fmla="+- 0 3010 184"/>
                <a:gd name="T63" fmla="*/ 3010 h 2834"/>
                <a:gd name="T64" fmla="+- 0 9561 8508"/>
                <a:gd name="T65" fmla="*/ T64 w 2345"/>
                <a:gd name="T66" fmla="+- 0 3010 184"/>
                <a:gd name="T67" fmla="*/ 3010 h 2834"/>
                <a:gd name="T68" fmla="+- 0 9331 8508"/>
                <a:gd name="T69" fmla="*/ T68 w 2345"/>
                <a:gd name="T70" fmla="+- 0 2954 184"/>
                <a:gd name="T71" fmla="*/ 2954 h 2834"/>
                <a:gd name="T72" fmla="+- 0 9120 8508"/>
                <a:gd name="T73" fmla="*/ T72 w 2345"/>
                <a:gd name="T74" fmla="+- 0 2846 184"/>
                <a:gd name="T75" fmla="*/ 2846 h 2834"/>
                <a:gd name="T76" fmla="+- 0 8934 8508"/>
                <a:gd name="T77" fmla="*/ T76 w 2345"/>
                <a:gd name="T78" fmla="+- 0 2693 184"/>
                <a:gd name="T79" fmla="*/ 2693 h 2834"/>
                <a:gd name="T80" fmla="+- 0 8775 8508"/>
                <a:gd name="T81" fmla="*/ T80 w 2345"/>
                <a:gd name="T82" fmla="+- 0 2501 184"/>
                <a:gd name="T83" fmla="*/ 2501 h 2834"/>
                <a:gd name="T84" fmla="+- 0 8649 8508"/>
                <a:gd name="T85" fmla="*/ T84 w 2345"/>
                <a:gd name="T86" fmla="+- 0 2275 184"/>
                <a:gd name="T87" fmla="*/ 2275 h 2834"/>
                <a:gd name="T88" fmla="+- 0 8560 8508"/>
                <a:gd name="T89" fmla="*/ T88 w 2345"/>
                <a:gd name="T90" fmla="+- 0 2021 184"/>
                <a:gd name="T91" fmla="*/ 2021 h 2834"/>
                <a:gd name="T92" fmla="+- 0 8514 8508"/>
                <a:gd name="T93" fmla="*/ T92 w 2345"/>
                <a:gd name="T94" fmla="+- 0 1745 184"/>
                <a:gd name="T95" fmla="*/ 1745 h 2834"/>
                <a:gd name="T96" fmla="+- 0 8514 8508"/>
                <a:gd name="T97" fmla="*/ T96 w 2345"/>
                <a:gd name="T98" fmla="+- 0 1456 184"/>
                <a:gd name="T99" fmla="*/ 1456 h 2834"/>
                <a:gd name="T100" fmla="+- 0 8560 8508"/>
                <a:gd name="T101" fmla="*/ T100 w 2345"/>
                <a:gd name="T102" fmla="+- 0 1180 184"/>
                <a:gd name="T103" fmla="*/ 1180 h 2834"/>
                <a:gd name="T104" fmla="+- 0 8649 8508"/>
                <a:gd name="T105" fmla="*/ T104 w 2345"/>
                <a:gd name="T106" fmla="+- 0 927 184"/>
                <a:gd name="T107" fmla="*/ 927 h 2834"/>
                <a:gd name="T108" fmla="+- 0 8775 8508"/>
                <a:gd name="T109" fmla="*/ T108 w 2345"/>
                <a:gd name="T110" fmla="+- 0 701 184"/>
                <a:gd name="T111" fmla="*/ 701 h 2834"/>
                <a:gd name="T112" fmla="+- 0 8934 8508"/>
                <a:gd name="T113" fmla="*/ T112 w 2345"/>
                <a:gd name="T114" fmla="+- 0 508 184"/>
                <a:gd name="T115" fmla="*/ 508 h 2834"/>
                <a:gd name="T116" fmla="+- 0 9120 8508"/>
                <a:gd name="T117" fmla="*/ T116 w 2345"/>
                <a:gd name="T118" fmla="+- 0 356 184"/>
                <a:gd name="T119" fmla="*/ 356 h 2834"/>
                <a:gd name="T120" fmla="+- 0 9331 8508"/>
                <a:gd name="T121" fmla="*/ T120 w 2345"/>
                <a:gd name="T122" fmla="+- 0 248 184"/>
                <a:gd name="T123" fmla="*/ 248 h 2834"/>
                <a:gd name="T124" fmla="+- 0 9561 8508"/>
                <a:gd name="T125" fmla="*/ T124 w 2345"/>
                <a:gd name="T126" fmla="+- 0 192 184"/>
                <a:gd name="T127" fmla="*/ 192 h 28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345" h="2834">
                  <a:moveTo>
                    <a:pt x="1172" y="0"/>
                  </a:moveTo>
                  <a:lnTo>
                    <a:pt x="1292" y="8"/>
                  </a:lnTo>
                  <a:lnTo>
                    <a:pt x="1409" y="29"/>
                  </a:lnTo>
                  <a:lnTo>
                    <a:pt x="1522" y="64"/>
                  </a:lnTo>
                  <a:lnTo>
                    <a:pt x="1629" y="112"/>
                  </a:lnTo>
                  <a:lnTo>
                    <a:pt x="1732" y="172"/>
                  </a:lnTo>
                  <a:lnTo>
                    <a:pt x="1829" y="243"/>
                  </a:lnTo>
                  <a:lnTo>
                    <a:pt x="1919" y="324"/>
                  </a:lnTo>
                  <a:lnTo>
                    <a:pt x="2002" y="416"/>
                  </a:lnTo>
                  <a:lnTo>
                    <a:pt x="2077" y="517"/>
                  </a:lnTo>
                  <a:lnTo>
                    <a:pt x="2145" y="626"/>
                  </a:lnTo>
                  <a:lnTo>
                    <a:pt x="2204" y="743"/>
                  </a:lnTo>
                  <a:lnTo>
                    <a:pt x="2253" y="866"/>
                  </a:lnTo>
                  <a:lnTo>
                    <a:pt x="2292" y="996"/>
                  </a:lnTo>
                  <a:lnTo>
                    <a:pt x="2320" y="1132"/>
                  </a:lnTo>
                  <a:lnTo>
                    <a:pt x="2338" y="1272"/>
                  </a:lnTo>
                  <a:lnTo>
                    <a:pt x="2344" y="1417"/>
                  </a:lnTo>
                  <a:lnTo>
                    <a:pt x="2338" y="1561"/>
                  </a:lnTo>
                  <a:lnTo>
                    <a:pt x="2320" y="1702"/>
                  </a:lnTo>
                  <a:lnTo>
                    <a:pt x="2292" y="1837"/>
                  </a:lnTo>
                  <a:lnTo>
                    <a:pt x="2253" y="1967"/>
                  </a:lnTo>
                  <a:lnTo>
                    <a:pt x="2204" y="2091"/>
                  </a:lnTo>
                  <a:lnTo>
                    <a:pt x="2145" y="2208"/>
                  </a:lnTo>
                  <a:lnTo>
                    <a:pt x="2077" y="2317"/>
                  </a:lnTo>
                  <a:lnTo>
                    <a:pt x="2002" y="2418"/>
                  </a:lnTo>
                  <a:lnTo>
                    <a:pt x="1919" y="2509"/>
                  </a:lnTo>
                  <a:lnTo>
                    <a:pt x="1829" y="2591"/>
                  </a:lnTo>
                  <a:lnTo>
                    <a:pt x="1732" y="2662"/>
                  </a:lnTo>
                  <a:lnTo>
                    <a:pt x="1629" y="2722"/>
                  </a:lnTo>
                  <a:lnTo>
                    <a:pt x="1522" y="2770"/>
                  </a:lnTo>
                  <a:lnTo>
                    <a:pt x="1409" y="2805"/>
                  </a:lnTo>
                  <a:lnTo>
                    <a:pt x="1292" y="2826"/>
                  </a:lnTo>
                  <a:lnTo>
                    <a:pt x="1172" y="2834"/>
                  </a:lnTo>
                  <a:lnTo>
                    <a:pt x="1053" y="2826"/>
                  </a:lnTo>
                  <a:lnTo>
                    <a:pt x="936" y="2805"/>
                  </a:lnTo>
                  <a:lnTo>
                    <a:pt x="823" y="2770"/>
                  </a:lnTo>
                  <a:lnTo>
                    <a:pt x="715" y="2722"/>
                  </a:lnTo>
                  <a:lnTo>
                    <a:pt x="612" y="2662"/>
                  </a:lnTo>
                  <a:lnTo>
                    <a:pt x="515" y="2591"/>
                  </a:lnTo>
                  <a:lnTo>
                    <a:pt x="426" y="2509"/>
                  </a:lnTo>
                  <a:lnTo>
                    <a:pt x="342" y="2418"/>
                  </a:lnTo>
                  <a:lnTo>
                    <a:pt x="267" y="2317"/>
                  </a:lnTo>
                  <a:lnTo>
                    <a:pt x="199" y="2208"/>
                  </a:lnTo>
                  <a:lnTo>
                    <a:pt x="141" y="2091"/>
                  </a:lnTo>
                  <a:lnTo>
                    <a:pt x="92" y="1967"/>
                  </a:lnTo>
                  <a:lnTo>
                    <a:pt x="52" y="1837"/>
                  </a:lnTo>
                  <a:lnTo>
                    <a:pt x="24" y="1702"/>
                  </a:lnTo>
                  <a:lnTo>
                    <a:pt x="6" y="1561"/>
                  </a:lnTo>
                  <a:lnTo>
                    <a:pt x="0" y="1417"/>
                  </a:lnTo>
                  <a:lnTo>
                    <a:pt x="6" y="1272"/>
                  </a:lnTo>
                  <a:lnTo>
                    <a:pt x="24" y="1132"/>
                  </a:lnTo>
                  <a:lnTo>
                    <a:pt x="52" y="996"/>
                  </a:lnTo>
                  <a:lnTo>
                    <a:pt x="92" y="866"/>
                  </a:lnTo>
                  <a:lnTo>
                    <a:pt x="141" y="743"/>
                  </a:lnTo>
                  <a:lnTo>
                    <a:pt x="199" y="626"/>
                  </a:lnTo>
                  <a:lnTo>
                    <a:pt x="267" y="517"/>
                  </a:lnTo>
                  <a:lnTo>
                    <a:pt x="342" y="416"/>
                  </a:lnTo>
                  <a:lnTo>
                    <a:pt x="426" y="324"/>
                  </a:lnTo>
                  <a:lnTo>
                    <a:pt x="515" y="243"/>
                  </a:lnTo>
                  <a:lnTo>
                    <a:pt x="612" y="172"/>
                  </a:lnTo>
                  <a:lnTo>
                    <a:pt x="715" y="112"/>
                  </a:lnTo>
                  <a:lnTo>
                    <a:pt x="823" y="64"/>
                  </a:lnTo>
                  <a:lnTo>
                    <a:pt x="936" y="29"/>
                  </a:lnTo>
                  <a:lnTo>
                    <a:pt x="1053" y="8"/>
                  </a:lnTo>
                  <a:lnTo>
                    <a:pt x="1172" y="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grpSp>
        <p:nvGrpSpPr>
          <p:cNvPr id="11" name="Group 8">
            <a:extLst>
              <a:ext uri="{FF2B5EF4-FFF2-40B4-BE49-F238E27FC236}">
                <a16:creationId xmlns:a16="http://schemas.microsoft.com/office/drawing/2014/main" id="{DDCD5EF2-B163-5C09-0D60-C823A36C37B0}"/>
              </a:ext>
            </a:extLst>
          </p:cNvPr>
          <p:cNvGrpSpPr>
            <a:grpSpLocks/>
          </p:cNvGrpSpPr>
          <p:nvPr/>
        </p:nvGrpSpPr>
        <p:grpSpPr bwMode="auto">
          <a:xfrm>
            <a:off x="1194556" y="443982"/>
            <a:ext cx="4046855" cy="643890"/>
            <a:chOff x="0" y="0"/>
            <a:chExt cx="6373" cy="1014"/>
          </a:xfrm>
        </p:grpSpPr>
        <p:sp>
          <p:nvSpPr>
            <p:cNvPr id="12" name="AutoShape 10">
              <a:extLst>
                <a:ext uri="{FF2B5EF4-FFF2-40B4-BE49-F238E27FC236}">
                  <a16:creationId xmlns:a16="http://schemas.microsoft.com/office/drawing/2014/main" id="{9553749C-1E1A-D342-6943-2BB986D44378}"/>
                </a:ext>
              </a:extLst>
            </p:cNvPr>
            <p:cNvSpPr>
              <a:spLocks/>
            </p:cNvSpPr>
            <p:nvPr/>
          </p:nvSpPr>
          <p:spPr bwMode="auto">
            <a:xfrm>
              <a:off x="0" y="0"/>
              <a:ext cx="6373" cy="1014"/>
            </a:xfrm>
            <a:custGeom>
              <a:avLst/>
              <a:gdLst>
                <a:gd name="T0" fmla="*/ 6273 w 6373"/>
                <a:gd name="T1" fmla="*/ 100 h 1014"/>
                <a:gd name="T2" fmla="*/ 100 w 6373"/>
                <a:gd name="T3" fmla="*/ 100 h 1014"/>
                <a:gd name="T4" fmla="*/ 100 w 6373"/>
                <a:gd name="T5" fmla="*/ 120 h 1014"/>
                <a:gd name="T6" fmla="*/ 100 w 6373"/>
                <a:gd name="T7" fmla="*/ 894 h 1014"/>
                <a:gd name="T8" fmla="*/ 100 w 6373"/>
                <a:gd name="T9" fmla="*/ 914 h 1014"/>
                <a:gd name="T10" fmla="*/ 6273 w 6373"/>
                <a:gd name="T11" fmla="*/ 914 h 1014"/>
                <a:gd name="T12" fmla="*/ 6273 w 6373"/>
                <a:gd name="T13" fmla="*/ 895 h 1014"/>
                <a:gd name="T14" fmla="*/ 6273 w 6373"/>
                <a:gd name="T15" fmla="*/ 894 h 1014"/>
                <a:gd name="T16" fmla="*/ 6273 w 6373"/>
                <a:gd name="T17" fmla="*/ 121 h 1014"/>
                <a:gd name="T18" fmla="*/ 6253 w 6373"/>
                <a:gd name="T19" fmla="*/ 121 h 1014"/>
                <a:gd name="T20" fmla="*/ 6253 w 6373"/>
                <a:gd name="T21" fmla="*/ 894 h 1014"/>
                <a:gd name="T22" fmla="*/ 120 w 6373"/>
                <a:gd name="T23" fmla="*/ 894 h 1014"/>
                <a:gd name="T24" fmla="*/ 120 w 6373"/>
                <a:gd name="T25" fmla="*/ 120 h 1014"/>
                <a:gd name="T26" fmla="*/ 6273 w 6373"/>
                <a:gd name="T27" fmla="*/ 120 h 1014"/>
                <a:gd name="T28" fmla="*/ 6273 w 6373"/>
                <a:gd name="T29" fmla="*/ 100 h 1014"/>
                <a:gd name="T30" fmla="*/ 6333 w 6373"/>
                <a:gd name="T31" fmla="*/ 40 h 1014"/>
                <a:gd name="T32" fmla="*/ 40 w 6373"/>
                <a:gd name="T33" fmla="*/ 40 h 1014"/>
                <a:gd name="T34" fmla="*/ 40 w 6373"/>
                <a:gd name="T35" fmla="*/ 80 h 1014"/>
                <a:gd name="T36" fmla="*/ 40 w 6373"/>
                <a:gd name="T37" fmla="*/ 934 h 1014"/>
                <a:gd name="T38" fmla="*/ 40 w 6373"/>
                <a:gd name="T39" fmla="*/ 974 h 1014"/>
                <a:gd name="T40" fmla="*/ 6333 w 6373"/>
                <a:gd name="T41" fmla="*/ 974 h 1014"/>
                <a:gd name="T42" fmla="*/ 6333 w 6373"/>
                <a:gd name="T43" fmla="*/ 935 h 1014"/>
                <a:gd name="T44" fmla="*/ 6333 w 6373"/>
                <a:gd name="T45" fmla="*/ 934 h 1014"/>
                <a:gd name="T46" fmla="*/ 6333 w 6373"/>
                <a:gd name="T47" fmla="*/ 81 h 1014"/>
                <a:gd name="T48" fmla="*/ 6293 w 6373"/>
                <a:gd name="T49" fmla="*/ 81 h 1014"/>
                <a:gd name="T50" fmla="*/ 6293 w 6373"/>
                <a:gd name="T51" fmla="*/ 934 h 1014"/>
                <a:gd name="T52" fmla="*/ 80 w 6373"/>
                <a:gd name="T53" fmla="*/ 934 h 1014"/>
                <a:gd name="T54" fmla="*/ 80 w 6373"/>
                <a:gd name="T55" fmla="*/ 80 h 1014"/>
                <a:gd name="T56" fmla="*/ 6333 w 6373"/>
                <a:gd name="T57" fmla="*/ 80 h 1014"/>
                <a:gd name="T58" fmla="*/ 6333 w 6373"/>
                <a:gd name="T59" fmla="*/ 40 h 1014"/>
                <a:gd name="T60" fmla="*/ 6373 w 6373"/>
                <a:gd name="T61" fmla="*/ 0 h 1014"/>
                <a:gd name="T62" fmla="*/ 0 w 6373"/>
                <a:gd name="T63" fmla="*/ 0 h 1014"/>
                <a:gd name="T64" fmla="*/ 0 w 6373"/>
                <a:gd name="T65" fmla="*/ 20 h 1014"/>
                <a:gd name="T66" fmla="*/ 0 w 6373"/>
                <a:gd name="T67" fmla="*/ 994 h 1014"/>
                <a:gd name="T68" fmla="*/ 0 w 6373"/>
                <a:gd name="T69" fmla="*/ 1014 h 1014"/>
                <a:gd name="T70" fmla="*/ 6373 w 6373"/>
                <a:gd name="T71" fmla="*/ 1014 h 1014"/>
                <a:gd name="T72" fmla="*/ 6373 w 6373"/>
                <a:gd name="T73" fmla="*/ 995 h 1014"/>
                <a:gd name="T74" fmla="*/ 6373 w 6373"/>
                <a:gd name="T75" fmla="*/ 994 h 1014"/>
                <a:gd name="T76" fmla="*/ 6373 w 6373"/>
                <a:gd name="T77" fmla="*/ 21 h 1014"/>
                <a:gd name="T78" fmla="*/ 6353 w 6373"/>
                <a:gd name="T79" fmla="*/ 21 h 1014"/>
                <a:gd name="T80" fmla="*/ 6353 w 6373"/>
                <a:gd name="T81" fmla="*/ 994 h 1014"/>
                <a:gd name="T82" fmla="*/ 20 w 6373"/>
                <a:gd name="T83" fmla="*/ 994 h 1014"/>
                <a:gd name="T84" fmla="*/ 20 w 6373"/>
                <a:gd name="T85" fmla="*/ 20 h 1014"/>
                <a:gd name="T86" fmla="*/ 6373 w 6373"/>
                <a:gd name="T87" fmla="*/ 20 h 1014"/>
                <a:gd name="T88" fmla="*/ 6373 w 6373"/>
                <a:gd name="T89"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73" h="1014">
                  <a:moveTo>
                    <a:pt x="6273" y="100"/>
                  </a:moveTo>
                  <a:lnTo>
                    <a:pt x="100" y="100"/>
                  </a:lnTo>
                  <a:lnTo>
                    <a:pt x="100" y="120"/>
                  </a:lnTo>
                  <a:lnTo>
                    <a:pt x="100" y="894"/>
                  </a:lnTo>
                  <a:lnTo>
                    <a:pt x="100" y="914"/>
                  </a:lnTo>
                  <a:lnTo>
                    <a:pt x="6273" y="914"/>
                  </a:lnTo>
                  <a:lnTo>
                    <a:pt x="6273" y="895"/>
                  </a:lnTo>
                  <a:lnTo>
                    <a:pt x="6273" y="894"/>
                  </a:lnTo>
                  <a:lnTo>
                    <a:pt x="6273" y="121"/>
                  </a:lnTo>
                  <a:lnTo>
                    <a:pt x="6253" y="121"/>
                  </a:lnTo>
                  <a:lnTo>
                    <a:pt x="6253" y="894"/>
                  </a:lnTo>
                  <a:lnTo>
                    <a:pt x="120" y="894"/>
                  </a:lnTo>
                  <a:lnTo>
                    <a:pt x="120" y="120"/>
                  </a:lnTo>
                  <a:lnTo>
                    <a:pt x="6273" y="120"/>
                  </a:lnTo>
                  <a:lnTo>
                    <a:pt x="6273" y="100"/>
                  </a:lnTo>
                  <a:close/>
                  <a:moveTo>
                    <a:pt x="6333" y="40"/>
                  </a:moveTo>
                  <a:lnTo>
                    <a:pt x="40" y="40"/>
                  </a:lnTo>
                  <a:lnTo>
                    <a:pt x="40" y="80"/>
                  </a:lnTo>
                  <a:lnTo>
                    <a:pt x="40" y="934"/>
                  </a:lnTo>
                  <a:lnTo>
                    <a:pt x="40" y="974"/>
                  </a:lnTo>
                  <a:lnTo>
                    <a:pt x="6333" y="974"/>
                  </a:lnTo>
                  <a:lnTo>
                    <a:pt x="6333" y="935"/>
                  </a:lnTo>
                  <a:lnTo>
                    <a:pt x="6333" y="934"/>
                  </a:lnTo>
                  <a:lnTo>
                    <a:pt x="6333" y="81"/>
                  </a:lnTo>
                  <a:lnTo>
                    <a:pt x="6293" y="81"/>
                  </a:lnTo>
                  <a:lnTo>
                    <a:pt x="6293" y="934"/>
                  </a:lnTo>
                  <a:lnTo>
                    <a:pt x="80" y="934"/>
                  </a:lnTo>
                  <a:lnTo>
                    <a:pt x="80" y="80"/>
                  </a:lnTo>
                  <a:lnTo>
                    <a:pt x="6333" y="80"/>
                  </a:lnTo>
                  <a:lnTo>
                    <a:pt x="6333" y="40"/>
                  </a:lnTo>
                  <a:close/>
                  <a:moveTo>
                    <a:pt x="6373" y="0"/>
                  </a:moveTo>
                  <a:lnTo>
                    <a:pt x="0" y="0"/>
                  </a:lnTo>
                  <a:lnTo>
                    <a:pt x="0" y="20"/>
                  </a:lnTo>
                  <a:lnTo>
                    <a:pt x="0" y="994"/>
                  </a:lnTo>
                  <a:lnTo>
                    <a:pt x="0" y="1014"/>
                  </a:lnTo>
                  <a:lnTo>
                    <a:pt x="6373" y="1014"/>
                  </a:lnTo>
                  <a:lnTo>
                    <a:pt x="6373" y="995"/>
                  </a:lnTo>
                  <a:lnTo>
                    <a:pt x="6373" y="994"/>
                  </a:lnTo>
                  <a:lnTo>
                    <a:pt x="6373" y="21"/>
                  </a:lnTo>
                  <a:lnTo>
                    <a:pt x="6353" y="21"/>
                  </a:lnTo>
                  <a:lnTo>
                    <a:pt x="6353" y="994"/>
                  </a:lnTo>
                  <a:lnTo>
                    <a:pt x="20" y="994"/>
                  </a:lnTo>
                  <a:lnTo>
                    <a:pt x="20" y="20"/>
                  </a:lnTo>
                  <a:lnTo>
                    <a:pt x="6373" y="20"/>
                  </a:lnTo>
                  <a:lnTo>
                    <a:pt x="63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sp>
          <p:nvSpPr>
            <p:cNvPr id="13" name="Text Box 9">
              <a:extLst>
                <a:ext uri="{FF2B5EF4-FFF2-40B4-BE49-F238E27FC236}">
                  <a16:creationId xmlns:a16="http://schemas.microsoft.com/office/drawing/2014/main" id="{30A994D4-3DC5-45BF-257B-39544153913C}"/>
                </a:ext>
              </a:extLst>
            </p:cNvPr>
            <p:cNvSpPr txBox="1">
              <a:spLocks noChangeArrowheads="1"/>
            </p:cNvSpPr>
            <p:nvPr/>
          </p:nvSpPr>
          <p:spPr bwMode="auto">
            <a:xfrm>
              <a:off x="80" y="80"/>
              <a:ext cx="6213" cy="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812165">
                <a:spcBef>
                  <a:spcPts val="575"/>
                </a:spcBef>
                <a:spcAft>
                  <a:spcPts val="0"/>
                </a:spcAft>
              </a:pPr>
              <a:r>
                <a:rPr lang="el-GR" sz="1900" b="1">
                  <a:effectLst/>
                  <a:latin typeface="Comic Sans MS" panose="030F0702030302020204" pitchFamily="66" charset="0"/>
                  <a:ea typeface="Comic Sans MS" panose="030F0702030302020204" pitchFamily="66" charset="0"/>
                  <a:cs typeface="Comic Sans MS" panose="030F0702030302020204" pitchFamily="66" charset="0"/>
                </a:rPr>
                <a:t>Ο</a:t>
              </a:r>
              <a:r>
                <a:rPr lang="el-GR" sz="1900" b="1" spc="-25">
                  <a:effectLst/>
                  <a:latin typeface="Comic Sans MS" panose="030F0702030302020204" pitchFamily="66" charset="0"/>
                  <a:ea typeface="Comic Sans MS" panose="030F0702030302020204" pitchFamily="66" charset="0"/>
                  <a:cs typeface="Comic Sans MS" panose="030F0702030302020204" pitchFamily="66" charset="0"/>
                </a:rPr>
                <a:t> </a:t>
              </a:r>
              <a:r>
                <a:rPr lang="el-GR" sz="1900" b="1">
                  <a:effectLst/>
                  <a:latin typeface="Comic Sans MS" panose="030F0702030302020204" pitchFamily="66" charset="0"/>
                  <a:ea typeface="Comic Sans MS" panose="030F0702030302020204" pitchFamily="66" charset="0"/>
                  <a:cs typeface="Comic Sans MS" panose="030F0702030302020204" pitchFamily="66" charset="0"/>
                </a:rPr>
                <a:t>περσικός</a:t>
              </a:r>
              <a:r>
                <a:rPr lang="el-GR" sz="1900" b="1" spc="-20">
                  <a:effectLst/>
                  <a:latin typeface="Comic Sans MS" panose="030F0702030302020204" pitchFamily="66" charset="0"/>
                  <a:ea typeface="Comic Sans MS" panose="030F0702030302020204" pitchFamily="66" charset="0"/>
                  <a:cs typeface="Comic Sans MS" panose="030F0702030302020204" pitchFamily="66" charset="0"/>
                </a:rPr>
                <a:t> </a:t>
              </a:r>
              <a:r>
                <a:rPr lang="el-GR" sz="1900" b="1">
                  <a:effectLst/>
                  <a:latin typeface="Comic Sans MS" panose="030F0702030302020204" pitchFamily="66" charset="0"/>
                  <a:ea typeface="Comic Sans MS" panose="030F0702030302020204" pitchFamily="66" charset="0"/>
                  <a:cs typeface="Comic Sans MS" panose="030F0702030302020204" pitchFamily="66" charset="0"/>
                </a:rPr>
                <a:t>κίνδυνος</a:t>
              </a:r>
              <a:endParaRPr lang="el-GR" sz="1100">
                <a:effectLst/>
                <a:latin typeface="Comic Sans MS" panose="030F0702030302020204" pitchFamily="66" charset="0"/>
                <a:ea typeface="Comic Sans MS" panose="030F0702030302020204" pitchFamily="66" charset="0"/>
                <a:cs typeface="Comic Sans MS" panose="030F0702030302020204" pitchFamily="66" charset="0"/>
              </a:endParaRPr>
            </a:p>
          </p:txBody>
        </p:sp>
      </p:grpSp>
      <p:sp>
        <p:nvSpPr>
          <p:cNvPr id="15" name="TextBox 14">
            <a:extLst>
              <a:ext uri="{FF2B5EF4-FFF2-40B4-BE49-F238E27FC236}">
                <a16:creationId xmlns:a16="http://schemas.microsoft.com/office/drawing/2014/main" id="{FE557C3A-0825-E972-79A6-BFF253CE0ECE}"/>
              </a:ext>
            </a:extLst>
          </p:cNvPr>
          <p:cNvSpPr txBox="1"/>
          <p:nvPr/>
        </p:nvSpPr>
        <p:spPr>
          <a:xfrm>
            <a:off x="345830" y="1149605"/>
            <a:ext cx="6512169" cy="1636345"/>
          </a:xfrm>
          <a:prstGeom prst="rect">
            <a:avLst/>
          </a:prstGeom>
          <a:noFill/>
        </p:spPr>
        <p:txBody>
          <a:bodyPr wrap="square">
            <a:spAutoFit/>
          </a:bodyPr>
          <a:lstStyle/>
          <a:p>
            <a:pPr marL="2713355">
              <a:spcBef>
                <a:spcPts val="500"/>
              </a:spcBef>
            </a:pPr>
            <a:r>
              <a:rPr lang="el-GR" sz="2000" b="1" dirty="0">
                <a:effectLst/>
                <a:latin typeface="Comic Sans MS" panose="030F0702030302020204" pitchFamily="66" charset="0"/>
                <a:ea typeface="Comic Sans MS" panose="030F0702030302020204" pitchFamily="66" charset="0"/>
                <a:cs typeface="Comic Sans MS" panose="030F0702030302020204" pitchFamily="66" charset="0"/>
              </a:rPr>
              <a:t>Οι</a:t>
            </a:r>
            <a:r>
              <a:rPr lang="el-GR" sz="2000" b="1" spc="-20" dirty="0">
                <a:effectLst/>
                <a:latin typeface="Comic Sans MS" panose="030F0702030302020204" pitchFamily="66" charset="0"/>
                <a:ea typeface="Comic Sans MS" panose="030F0702030302020204" pitchFamily="66" charset="0"/>
                <a:cs typeface="Comic Sans MS" panose="030F0702030302020204" pitchFamily="66" charset="0"/>
              </a:rPr>
              <a:t> </a:t>
            </a:r>
            <a:r>
              <a:rPr lang="el-GR" sz="2000" b="1" dirty="0">
                <a:effectLst/>
                <a:latin typeface="Comic Sans MS" panose="030F0702030302020204" pitchFamily="66" charset="0"/>
                <a:ea typeface="Comic Sans MS" panose="030F0702030302020204" pitchFamily="66" charset="0"/>
                <a:cs typeface="Comic Sans MS" panose="030F0702030302020204" pitchFamily="66" charset="0"/>
              </a:rPr>
              <a:t>Πέρσες</a:t>
            </a:r>
          </a:p>
          <a:p>
            <a:pPr marL="342900" lvl="0" indent="-342900">
              <a:spcBef>
                <a:spcPts val="365"/>
              </a:spcBef>
              <a:buSzPts val="1600"/>
              <a:buFont typeface="Wingdings" panose="05000000000000000000" pitchFamily="2" charset="2"/>
              <a:buChar char=""/>
              <a:tabLst>
                <a:tab pos="648335" algn="l"/>
              </a:tabLst>
            </a:pP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Ήρθαν</a:t>
            </a:r>
            <a:r>
              <a:rPr lang="el-GR" sz="1800" spc="-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σε</a:t>
            </a:r>
            <a:r>
              <a:rPr lang="el-GR" sz="1800" spc="-1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σύγκρουση</a:t>
            </a:r>
            <a:r>
              <a:rPr lang="el-GR" sz="1800" spc="-1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με</a:t>
            </a:r>
            <a:r>
              <a:rPr lang="el-GR" sz="1800" spc="-1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τους</a:t>
            </a:r>
            <a:r>
              <a:rPr lang="el-GR" sz="1800" spc="-1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Έλληνες</a:t>
            </a:r>
            <a:endParaRPr lang="el-GR" sz="1200" dirty="0">
              <a:effectLst/>
              <a:latin typeface="Times New Roman" panose="02020603050405020304" pitchFamily="18" charset="0"/>
              <a:ea typeface="Wingdings" panose="05000000000000000000" pitchFamily="2" charset="2"/>
              <a:cs typeface="Times New Roman" panose="02020603050405020304" pitchFamily="18" charset="0"/>
            </a:endParaRPr>
          </a:p>
          <a:p>
            <a:pPr marL="342900" lvl="0" indent="-342900">
              <a:spcBef>
                <a:spcPts val="340"/>
              </a:spcBef>
              <a:buSzPts val="1600"/>
              <a:buFont typeface="Wingdings" panose="05000000000000000000" pitchFamily="2" charset="2"/>
              <a:buChar char=""/>
              <a:tabLst>
                <a:tab pos="648335" algn="l"/>
              </a:tabLst>
            </a:pP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Ήθελαν</a:t>
            </a:r>
            <a:r>
              <a:rPr lang="el-GR" sz="1800" spc="-4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να</a:t>
            </a:r>
            <a:r>
              <a:rPr lang="el-GR" sz="1800" spc="-3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μεγαλώσουν</a:t>
            </a:r>
            <a:r>
              <a:rPr lang="el-GR" sz="1800" spc="-3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το</a:t>
            </a:r>
            <a:r>
              <a:rPr lang="el-GR" sz="1800" spc="-4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κράτος</a:t>
            </a:r>
            <a:r>
              <a:rPr lang="el-GR" sz="1800" spc="-2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τους</a:t>
            </a:r>
            <a:r>
              <a:rPr lang="el-GR" sz="1800" spc="-3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600" b="1" i="1" dirty="0">
                <a:effectLst/>
                <a:latin typeface="Times New Roman" panose="02020603050405020304" pitchFamily="18" charset="0"/>
                <a:ea typeface="Wingdings" panose="05000000000000000000" pitchFamily="2" charset="2"/>
                <a:cs typeface="Times New Roman" panose="02020603050405020304" pitchFamily="18" charset="0"/>
              </a:rPr>
              <a:t>(αιτία)</a:t>
            </a:r>
            <a:endParaRPr lang="el-GR" sz="1200" dirty="0">
              <a:effectLst/>
              <a:latin typeface="Times New Roman" panose="02020603050405020304" pitchFamily="18" charset="0"/>
              <a:ea typeface="Wingdings" panose="05000000000000000000" pitchFamily="2" charset="2"/>
              <a:cs typeface="Times New Roman" panose="02020603050405020304" pitchFamily="18" charset="0"/>
            </a:endParaRPr>
          </a:p>
          <a:p>
            <a:pPr marL="342900" marR="836295" lvl="0" indent="-342900">
              <a:spcBef>
                <a:spcPts val="325"/>
              </a:spcBef>
              <a:spcAft>
                <a:spcPts val="0"/>
              </a:spcAft>
              <a:buSzPts val="1600"/>
              <a:buFont typeface="Wingdings" panose="05000000000000000000" pitchFamily="2" charset="2"/>
              <a:buChar char=""/>
              <a:tabLst>
                <a:tab pos="648335" algn="l"/>
              </a:tabLst>
            </a:pP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Επικαλέστηκαν την βοήθεια της Αθήνας και της Ερέτριας</a:t>
            </a:r>
            <a:r>
              <a:rPr lang="el-GR" sz="1800" spc="-46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στους</a:t>
            </a:r>
            <a:r>
              <a:rPr lang="el-GR" sz="1800" spc="-1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Έλληνες</a:t>
            </a:r>
            <a:r>
              <a:rPr lang="el-GR" sz="1800" spc="-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της</a:t>
            </a:r>
            <a:r>
              <a:rPr lang="el-GR" sz="1800" spc="-1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Μ.</a:t>
            </a:r>
            <a:r>
              <a:rPr lang="el-GR" sz="1800" spc="-1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Ασίας</a:t>
            </a:r>
            <a:r>
              <a:rPr lang="el-GR" sz="1800" spc="-1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600" b="1" i="1" dirty="0">
                <a:effectLst/>
                <a:latin typeface="Times New Roman" panose="02020603050405020304" pitchFamily="18" charset="0"/>
                <a:ea typeface="Wingdings" panose="05000000000000000000" pitchFamily="2" charset="2"/>
                <a:cs typeface="Times New Roman" panose="02020603050405020304" pitchFamily="18" charset="0"/>
              </a:rPr>
              <a:t>(αφορμή)</a:t>
            </a:r>
            <a:endParaRPr lang="el-GR" sz="1200" dirty="0">
              <a:effectLst/>
              <a:latin typeface="Times New Roman" panose="02020603050405020304" pitchFamily="18" charset="0"/>
              <a:ea typeface="Wingdings" panose="05000000000000000000" pitchFamily="2" charset="2"/>
              <a:cs typeface="Times New Roman" panose="02020603050405020304" pitchFamily="18" charset="0"/>
            </a:endParaRPr>
          </a:p>
        </p:txBody>
      </p:sp>
      <p:pic>
        <p:nvPicPr>
          <p:cNvPr id="3080" name="image1.png">
            <a:extLst>
              <a:ext uri="{FF2B5EF4-FFF2-40B4-BE49-F238E27FC236}">
                <a16:creationId xmlns:a16="http://schemas.microsoft.com/office/drawing/2014/main" id="{958D592D-8171-40EE-742A-B5563C4FB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681" y="5706206"/>
            <a:ext cx="1927225" cy="184943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0796DDB-3445-00AC-EF41-8BF54800DE49}"/>
              </a:ext>
            </a:extLst>
          </p:cNvPr>
          <p:cNvSpPr txBox="1"/>
          <p:nvPr/>
        </p:nvSpPr>
        <p:spPr>
          <a:xfrm>
            <a:off x="345830" y="3927462"/>
            <a:ext cx="5521568" cy="1238801"/>
          </a:xfrm>
          <a:prstGeom prst="rect">
            <a:avLst/>
          </a:prstGeom>
          <a:noFill/>
        </p:spPr>
        <p:txBody>
          <a:bodyPr wrap="square">
            <a:spAutoFit/>
          </a:bodyPr>
          <a:lstStyle/>
          <a:p>
            <a:pPr marL="342900" lvl="0" indent="-342900">
              <a:spcBef>
                <a:spcPts val="335"/>
              </a:spcBef>
              <a:buSzPts val="1600"/>
              <a:buFont typeface="Wingdings" panose="05000000000000000000" pitchFamily="2" charset="2"/>
              <a:buChar char=""/>
              <a:tabLst>
                <a:tab pos="648335" algn="l"/>
              </a:tabLst>
            </a:pP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Ο</a:t>
            </a:r>
            <a:r>
              <a:rPr lang="el-GR" sz="1800" spc="-2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στόλος</a:t>
            </a:r>
            <a:r>
              <a:rPr lang="el-GR" sz="1800" spc="-2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καταστράφηκε</a:t>
            </a:r>
            <a:r>
              <a:rPr lang="el-GR" sz="1800" spc="-2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από θαλασσοταραχή</a:t>
            </a:r>
            <a:r>
              <a:rPr lang="el-GR" sz="1800" spc="-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στον</a:t>
            </a:r>
            <a:r>
              <a:rPr lang="el-GR" sz="1800" spc="-1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Άθω</a:t>
            </a:r>
            <a:endParaRPr lang="el-GR" sz="1200" dirty="0">
              <a:effectLst/>
              <a:latin typeface="Times New Roman" panose="02020603050405020304" pitchFamily="18" charset="0"/>
              <a:ea typeface="Wingdings" panose="05000000000000000000" pitchFamily="2" charset="2"/>
              <a:cs typeface="Times New Roman" panose="02020603050405020304" pitchFamily="18" charset="0"/>
            </a:endParaRPr>
          </a:p>
          <a:p>
            <a:pPr marL="342900" lvl="0" indent="-342900">
              <a:spcBef>
                <a:spcPts val="330"/>
              </a:spcBef>
              <a:buSzPts val="1600"/>
              <a:buFont typeface="Wingdings" panose="05000000000000000000" pitchFamily="2" charset="2"/>
              <a:buChar char=""/>
              <a:tabLst>
                <a:tab pos="648335" algn="l"/>
              </a:tabLst>
            </a:pP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Ο</a:t>
            </a:r>
            <a:r>
              <a:rPr lang="el-GR" sz="1800" spc="-2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Μαρδόνιος</a:t>
            </a:r>
            <a:r>
              <a:rPr lang="el-GR" sz="1800" spc="-2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αναγκάστηκε</a:t>
            </a:r>
            <a:r>
              <a:rPr lang="el-GR" sz="1800" spc="-2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να</a:t>
            </a:r>
            <a:r>
              <a:rPr lang="el-GR" sz="1800" spc="-1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επιστρέψει</a:t>
            </a:r>
            <a:r>
              <a:rPr lang="el-GR" sz="1800" spc="-2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στην</a:t>
            </a:r>
            <a:r>
              <a:rPr lang="el-GR" sz="1800" spc="-1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Περσία</a:t>
            </a:r>
            <a:endParaRPr lang="el-GR" sz="1200" dirty="0">
              <a:effectLst/>
              <a:latin typeface="Times New Roman" panose="02020603050405020304" pitchFamily="18" charset="0"/>
              <a:ea typeface="Wingdings" panose="05000000000000000000" pitchFamily="2" charset="2"/>
              <a:cs typeface="Times New Roman" panose="02020603050405020304" pitchFamily="18" charset="0"/>
            </a:endParaRPr>
          </a:p>
        </p:txBody>
      </p:sp>
      <p:sp>
        <p:nvSpPr>
          <p:cNvPr id="21" name="TextBox 20">
            <a:extLst>
              <a:ext uri="{FF2B5EF4-FFF2-40B4-BE49-F238E27FC236}">
                <a16:creationId xmlns:a16="http://schemas.microsoft.com/office/drawing/2014/main" id="{52A5F248-5967-B430-6C21-186365A2D9AD}"/>
              </a:ext>
            </a:extLst>
          </p:cNvPr>
          <p:cNvSpPr txBox="1"/>
          <p:nvPr/>
        </p:nvSpPr>
        <p:spPr>
          <a:xfrm>
            <a:off x="224784" y="2847683"/>
            <a:ext cx="5521568" cy="677108"/>
          </a:xfrm>
          <a:prstGeom prst="rect">
            <a:avLst/>
          </a:prstGeom>
          <a:noFill/>
        </p:spPr>
        <p:txBody>
          <a:bodyPr wrap="square">
            <a:spAutoFit/>
          </a:bodyPr>
          <a:lstStyle/>
          <a:p>
            <a:pPr marL="647700"/>
            <a:r>
              <a:rPr lang="el-GR" sz="2000" b="1" dirty="0" err="1">
                <a:effectLst/>
                <a:latin typeface="Times New Roman" panose="02020603050405020304" pitchFamily="18" charset="0"/>
                <a:ea typeface="Comic Sans MS" panose="030F0702030302020204" pitchFamily="66" charset="0"/>
                <a:cs typeface="Times New Roman" panose="02020603050405020304" pitchFamily="18" charset="0"/>
              </a:rPr>
              <a:t>α΄εκστρατεία</a:t>
            </a:r>
            <a:r>
              <a:rPr lang="el-GR" sz="2000" b="1" spc="-70"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sz="2000" b="1" dirty="0">
                <a:effectLst/>
                <a:latin typeface="Times New Roman" panose="02020603050405020304" pitchFamily="18" charset="0"/>
                <a:ea typeface="Comic Sans MS" panose="030F0702030302020204" pitchFamily="66" charset="0"/>
                <a:cs typeface="Times New Roman" panose="02020603050405020304" pitchFamily="18" charset="0"/>
              </a:rPr>
              <a:t>–</a:t>
            </a:r>
            <a:r>
              <a:rPr lang="el-GR" sz="2000" b="1" spc="-70"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sz="2000" b="1" dirty="0">
                <a:effectLst/>
                <a:latin typeface="Times New Roman" panose="02020603050405020304" pitchFamily="18" charset="0"/>
                <a:ea typeface="Comic Sans MS" panose="030F0702030302020204" pitchFamily="66" charset="0"/>
                <a:cs typeface="Times New Roman" panose="02020603050405020304" pitchFamily="18" charset="0"/>
              </a:rPr>
              <a:t>Μαρδόνιος</a:t>
            </a:r>
            <a:r>
              <a:rPr lang="el-GR" sz="2000" b="1" spc="-70"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sz="1600" b="1" i="1" dirty="0">
                <a:effectLst/>
                <a:latin typeface="Times New Roman" panose="02020603050405020304" pitchFamily="18" charset="0"/>
                <a:ea typeface="Comic Sans MS" panose="030F0702030302020204" pitchFamily="66" charset="0"/>
                <a:cs typeface="Times New Roman" panose="02020603050405020304" pitchFamily="18" charset="0"/>
              </a:rPr>
              <a:t>(492</a:t>
            </a:r>
            <a:r>
              <a:rPr lang="el-GR" sz="1600" b="1" i="1" spc="-75"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sz="1600" b="1" i="1" dirty="0">
                <a:effectLst/>
                <a:latin typeface="Times New Roman" panose="02020603050405020304" pitchFamily="18" charset="0"/>
                <a:ea typeface="Comic Sans MS" panose="030F0702030302020204" pitchFamily="66" charset="0"/>
                <a:cs typeface="Times New Roman" panose="02020603050405020304" pitchFamily="18" charset="0"/>
              </a:rPr>
              <a:t>π.Χ.)</a:t>
            </a:r>
            <a:endParaRPr lang="el-GR" sz="1200" dirty="0">
              <a:effectLst/>
              <a:latin typeface="Times New Roman" panose="02020603050405020304" pitchFamily="18" charset="0"/>
              <a:ea typeface="Comic Sans MS" panose="030F0702030302020204" pitchFamily="66" charset="0"/>
              <a:cs typeface="Times New Roman" panose="02020603050405020304" pitchFamily="18" charset="0"/>
            </a:endParaRPr>
          </a:p>
          <a:p>
            <a:pPr marL="285750" indent="-285750">
              <a:buFont typeface="Wingdings" panose="05000000000000000000" pitchFamily="2" charset="2"/>
              <a:buChar char="Ø"/>
            </a:pPr>
            <a:r>
              <a:rPr lang="el-GR" sz="1800" dirty="0">
                <a:effectLst/>
                <a:latin typeface="Times New Roman" panose="02020603050405020304" pitchFamily="18" charset="0"/>
                <a:ea typeface="Comic Sans MS" panose="030F0702030302020204" pitchFamily="66" charset="0"/>
                <a:cs typeface="Times New Roman" panose="02020603050405020304" pitchFamily="18" charset="0"/>
              </a:rPr>
              <a:t>Στρατός</a:t>
            </a:r>
            <a:r>
              <a:rPr lang="el-GR" sz="1800" spc="-20"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sz="1800" dirty="0">
                <a:effectLst/>
                <a:latin typeface="Times New Roman" panose="02020603050405020304" pitchFamily="18" charset="0"/>
                <a:ea typeface="Comic Sans MS" panose="030F0702030302020204" pitchFamily="66" charset="0"/>
                <a:cs typeface="Times New Roman" panose="02020603050405020304" pitchFamily="18" charset="0"/>
              </a:rPr>
              <a:t>και</a:t>
            </a:r>
            <a:r>
              <a:rPr lang="el-GR" sz="1800" spc="-20"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sz="1800" dirty="0">
                <a:effectLst/>
                <a:latin typeface="Times New Roman" panose="02020603050405020304" pitchFamily="18" charset="0"/>
                <a:ea typeface="Comic Sans MS" panose="030F0702030302020204" pitchFamily="66" charset="0"/>
                <a:cs typeface="Times New Roman" panose="02020603050405020304" pitchFamily="18" charset="0"/>
              </a:rPr>
              <a:t>στόλος</a:t>
            </a:r>
            <a:r>
              <a:rPr lang="el-GR" sz="1800" spc="-15"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sz="1800" dirty="0">
                <a:effectLst/>
                <a:latin typeface="Times New Roman" panose="02020603050405020304" pitchFamily="18" charset="0"/>
                <a:ea typeface="Comic Sans MS" panose="030F0702030302020204" pitchFamily="66" charset="0"/>
                <a:cs typeface="Times New Roman" panose="02020603050405020304" pitchFamily="18" charset="0"/>
              </a:rPr>
              <a:t>κινήθηκε</a:t>
            </a:r>
            <a:r>
              <a:rPr lang="el-GR" sz="1800" spc="-20"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sz="1800" dirty="0">
                <a:effectLst/>
                <a:latin typeface="Times New Roman" panose="02020603050405020304" pitchFamily="18" charset="0"/>
                <a:ea typeface="Comic Sans MS" panose="030F0702030302020204" pitchFamily="66" charset="0"/>
                <a:cs typeface="Times New Roman" panose="02020603050405020304" pitchFamily="18" charset="0"/>
              </a:rPr>
              <a:t>κατά της</a:t>
            </a:r>
            <a:r>
              <a:rPr lang="el-GR" sz="1800" spc="-20"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sz="1800" dirty="0">
                <a:effectLst/>
                <a:latin typeface="Times New Roman" panose="02020603050405020304" pitchFamily="18" charset="0"/>
                <a:ea typeface="Comic Sans MS" panose="030F0702030302020204" pitchFamily="66" charset="0"/>
                <a:cs typeface="Times New Roman" panose="02020603050405020304" pitchFamily="18" charset="0"/>
              </a:rPr>
              <a:t>Ελλάδας</a:t>
            </a:r>
            <a:endParaRPr lang="el-GR"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211DB81-85D7-0680-92BC-35B1DC972DF5}"/>
              </a:ext>
            </a:extLst>
          </p:cNvPr>
          <p:cNvSpPr txBox="1"/>
          <p:nvPr/>
        </p:nvSpPr>
        <p:spPr>
          <a:xfrm>
            <a:off x="345830" y="3534599"/>
            <a:ext cx="5521568" cy="369332"/>
          </a:xfrm>
          <a:prstGeom prst="rect">
            <a:avLst/>
          </a:prstGeom>
          <a:noFill/>
        </p:spPr>
        <p:txBody>
          <a:bodyPr wrap="square">
            <a:spAutoFit/>
          </a:bodyPr>
          <a:lstStyle/>
          <a:p>
            <a:pPr marL="342900" lvl="0" indent="-342900">
              <a:spcBef>
                <a:spcPts val="340"/>
              </a:spcBef>
              <a:buSzPts val="1600"/>
              <a:buFont typeface="Wingdings" panose="05000000000000000000" pitchFamily="2" charset="2"/>
              <a:buChar char=""/>
              <a:tabLst>
                <a:tab pos="648335" algn="l"/>
              </a:tabLst>
            </a:pPr>
            <a:r>
              <a:rPr lang="el-GR" sz="1800" spc="-20" dirty="0">
                <a:effectLst/>
                <a:latin typeface="Times New Roman" panose="02020603050405020304" pitchFamily="18" charset="0"/>
                <a:ea typeface="Wingdings" panose="05000000000000000000" pitchFamily="2" charset="2"/>
                <a:cs typeface="Times New Roman" panose="02020603050405020304" pitchFamily="18" charset="0"/>
              </a:rPr>
              <a:t>Ο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στρατός</a:t>
            </a:r>
            <a:r>
              <a:rPr lang="el-GR" sz="1800" spc="-1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κατέκτησε</a:t>
            </a:r>
            <a:r>
              <a:rPr lang="el-GR" sz="1800" spc="-2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τη</a:t>
            </a:r>
            <a:r>
              <a:rPr lang="el-GR" sz="1800" spc="-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sz="1800" dirty="0">
                <a:effectLst/>
                <a:latin typeface="Times New Roman" panose="02020603050405020304" pitchFamily="18" charset="0"/>
                <a:ea typeface="Wingdings" panose="05000000000000000000" pitchFamily="2" charset="2"/>
                <a:cs typeface="Times New Roman" panose="02020603050405020304" pitchFamily="18" charset="0"/>
              </a:rPr>
              <a:t>Μακεδονία</a:t>
            </a:r>
            <a:endParaRPr lang="el-GR" sz="1200" dirty="0">
              <a:effectLst/>
              <a:latin typeface="Times New Roman" panose="02020603050405020304" pitchFamily="18" charset="0"/>
              <a:ea typeface="Wingdings" panose="05000000000000000000" pitchFamily="2" charset="2"/>
              <a:cs typeface="Times New Roman" panose="02020603050405020304" pitchFamily="18" charset="0"/>
            </a:endParaRPr>
          </a:p>
        </p:txBody>
      </p:sp>
      <p:sp>
        <p:nvSpPr>
          <p:cNvPr id="25" name="TextBox 24">
            <a:extLst>
              <a:ext uri="{FF2B5EF4-FFF2-40B4-BE49-F238E27FC236}">
                <a16:creationId xmlns:a16="http://schemas.microsoft.com/office/drawing/2014/main" id="{F8928FC7-EFAE-D451-629D-97993E3BBDF9}"/>
              </a:ext>
            </a:extLst>
          </p:cNvPr>
          <p:cNvSpPr txBox="1"/>
          <p:nvPr/>
        </p:nvSpPr>
        <p:spPr>
          <a:xfrm>
            <a:off x="248260" y="5109307"/>
            <a:ext cx="5521568" cy="1251625"/>
          </a:xfrm>
          <a:prstGeom prst="rect">
            <a:avLst/>
          </a:prstGeom>
          <a:noFill/>
        </p:spPr>
        <p:txBody>
          <a:bodyPr wrap="square">
            <a:spAutoFit/>
          </a:bodyPr>
          <a:lstStyle/>
          <a:p>
            <a:pPr marL="647700"/>
            <a:r>
              <a:rPr lang="el-GR" b="1" dirty="0" err="1">
                <a:effectLst/>
                <a:latin typeface="Times New Roman" panose="02020603050405020304" pitchFamily="18" charset="0"/>
                <a:ea typeface="Comic Sans MS" panose="030F0702030302020204" pitchFamily="66" charset="0"/>
                <a:cs typeface="Times New Roman" panose="02020603050405020304" pitchFamily="18" charset="0"/>
              </a:rPr>
              <a:t>β΄εκστρατεία</a:t>
            </a:r>
            <a:r>
              <a:rPr lang="el-GR" b="1" spc="-60"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b="1" dirty="0">
                <a:effectLst/>
                <a:latin typeface="Times New Roman" panose="02020603050405020304" pitchFamily="18" charset="0"/>
                <a:ea typeface="Comic Sans MS" panose="030F0702030302020204" pitchFamily="66" charset="0"/>
                <a:cs typeface="Times New Roman" panose="02020603050405020304" pitchFamily="18" charset="0"/>
              </a:rPr>
              <a:t>–</a:t>
            </a:r>
            <a:r>
              <a:rPr lang="el-GR" b="1" spc="-55"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b="1" dirty="0">
                <a:effectLst/>
                <a:latin typeface="Times New Roman" panose="02020603050405020304" pitchFamily="18" charset="0"/>
                <a:ea typeface="Comic Sans MS" panose="030F0702030302020204" pitchFamily="66" charset="0"/>
                <a:cs typeface="Times New Roman" panose="02020603050405020304" pitchFamily="18" charset="0"/>
              </a:rPr>
              <a:t>Δάτης</a:t>
            </a:r>
            <a:r>
              <a:rPr lang="el-GR" b="1" spc="-50"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b="1" dirty="0">
                <a:effectLst/>
                <a:latin typeface="Times New Roman" panose="02020603050405020304" pitchFamily="18" charset="0"/>
                <a:ea typeface="Comic Sans MS" panose="030F0702030302020204" pitchFamily="66" charset="0"/>
                <a:cs typeface="Times New Roman" panose="02020603050405020304" pitchFamily="18" charset="0"/>
              </a:rPr>
              <a:t>και</a:t>
            </a:r>
            <a:r>
              <a:rPr lang="el-GR" b="1" spc="-55"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b="1" dirty="0">
                <a:effectLst/>
                <a:latin typeface="Times New Roman" panose="02020603050405020304" pitchFamily="18" charset="0"/>
                <a:ea typeface="Comic Sans MS" panose="030F0702030302020204" pitchFamily="66" charset="0"/>
                <a:cs typeface="Times New Roman" panose="02020603050405020304" pitchFamily="18" charset="0"/>
              </a:rPr>
              <a:t>Αρταφέρνης</a:t>
            </a:r>
            <a:r>
              <a:rPr lang="el-GR" b="1" spc="-45"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b="1" i="1" dirty="0">
                <a:effectLst/>
                <a:latin typeface="Times New Roman" panose="02020603050405020304" pitchFamily="18" charset="0"/>
                <a:ea typeface="Comic Sans MS" panose="030F0702030302020204" pitchFamily="66" charset="0"/>
                <a:cs typeface="Times New Roman" panose="02020603050405020304" pitchFamily="18" charset="0"/>
              </a:rPr>
              <a:t>(490</a:t>
            </a:r>
            <a:r>
              <a:rPr lang="el-GR" b="1" i="1" spc="-75"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b="1" i="1" dirty="0">
                <a:effectLst/>
                <a:latin typeface="Times New Roman" panose="02020603050405020304" pitchFamily="18" charset="0"/>
                <a:ea typeface="Comic Sans MS" panose="030F0702030302020204" pitchFamily="66" charset="0"/>
                <a:cs typeface="Times New Roman" panose="02020603050405020304" pitchFamily="18" charset="0"/>
              </a:rPr>
              <a:t>π.Χ.)</a:t>
            </a:r>
            <a:endParaRPr lang="el-GR" dirty="0">
              <a:effectLst/>
              <a:latin typeface="Times New Roman" panose="02020603050405020304" pitchFamily="18" charset="0"/>
              <a:ea typeface="Comic Sans MS" panose="030F0702030302020204" pitchFamily="66" charset="0"/>
              <a:cs typeface="Times New Roman" panose="02020603050405020304" pitchFamily="18" charset="0"/>
            </a:endParaRPr>
          </a:p>
          <a:p>
            <a:pPr marL="342900" lvl="0" indent="-342900">
              <a:spcBef>
                <a:spcPts val="365"/>
              </a:spcBef>
              <a:buSzPts val="1600"/>
              <a:buFont typeface="Wingdings" panose="05000000000000000000" pitchFamily="2" charset="2"/>
              <a:buChar char=""/>
              <a:tabLst>
                <a:tab pos="648335" algn="l"/>
              </a:tabLst>
            </a:pPr>
            <a:r>
              <a:rPr lang="el-GR" dirty="0">
                <a:effectLst/>
                <a:latin typeface="Times New Roman" panose="02020603050405020304" pitchFamily="18" charset="0"/>
                <a:ea typeface="Wingdings" panose="05000000000000000000" pitchFamily="2" charset="2"/>
                <a:cs typeface="Times New Roman" panose="02020603050405020304" pitchFamily="18" charset="0"/>
              </a:rPr>
              <a:t>Ο</a:t>
            </a:r>
            <a:r>
              <a:rPr lang="el-GR" spc="-2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περσικός</a:t>
            </a:r>
            <a:r>
              <a:rPr lang="el-GR" spc="-2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στόλος</a:t>
            </a:r>
            <a:r>
              <a:rPr lang="el-GR" spc="-2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καταστρέφει</a:t>
            </a:r>
            <a:r>
              <a:rPr lang="el-GR" spc="-1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την</a:t>
            </a:r>
            <a:r>
              <a:rPr lang="el-GR" spc="-1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Ερέτρια</a:t>
            </a:r>
          </a:p>
          <a:p>
            <a:pPr marL="342900" lvl="0" indent="-342900">
              <a:spcBef>
                <a:spcPts val="5"/>
              </a:spcBef>
              <a:buSzPts val="1600"/>
              <a:buFont typeface="Wingdings" panose="05000000000000000000" pitchFamily="2" charset="2"/>
              <a:buChar char=""/>
              <a:tabLst>
                <a:tab pos="648335" algn="l"/>
              </a:tabLst>
            </a:pPr>
            <a:r>
              <a:rPr lang="el-GR" dirty="0">
                <a:effectLst/>
                <a:latin typeface="Times New Roman" panose="02020603050405020304" pitchFamily="18" charset="0"/>
                <a:ea typeface="Wingdings" panose="05000000000000000000" pitchFamily="2" charset="2"/>
                <a:cs typeface="Times New Roman" panose="02020603050405020304" pitchFamily="18" charset="0"/>
              </a:rPr>
              <a:t>Αγκυροβολεί</a:t>
            </a:r>
            <a:r>
              <a:rPr lang="el-GR" spc="-3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στον</a:t>
            </a:r>
            <a:r>
              <a:rPr lang="el-GR" spc="-2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Μαραθώνα</a:t>
            </a:r>
          </a:p>
        </p:txBody>
      </p:sp>
      <p:sp>
        <p:nvSpPr>
          <p:cNvPr id="27" name="TextBox 26">
            <a:extLst>
              <a:ext uri="{FF2B5EF4-FFF2-40B4-BE49-F238E27FC236}">
                <a16:creationId xmlns:a16="http://schemas.microsoft.com/office/drawing/2014/main" id="{84AE6552-6668-49CD-E55E-B4AD7C1B699C}"/>
              </a:ext>
            </a:extLst>
          </p:cNvPr>
          <p:cNvSpPr txBox="1"/>
          <p:nvPr/>
        </p:nvSpPr>
        <p:spPr>
          <a:xfrm>
            <a:off x="224783" y="6303976"/>
            <a:ext cx="6879401" cy="1402948"/>
          </a:xfrm>
          <a:prstGeom prst="rect">
            <a:avLst/>
          </a:prstGeom>
          <a:noFill/>
        </p:spPr>
        <p:txBody>
          <a:bodyPr wrap="square">
            <a:spAutoFit/>
          </a:bodyPr>
          <a:lstStyle/>
          <a:p>
            <a:pPr marL="647700"/>
            <a:r>
              <a:rPr lang="el-GR" b="1" kern="0" dirty="0">
                <a:effectLst/>
                <a:latin typeface="Times New Roman" panose="02020603050405020304" pitchFamily="18" charset="0"/>
                <a:ea typeface="Comic Sans MS" panose="030F0702030302020204" pitchFamily="66" charset="0"/>
                <a:cs typeface="Times New Roman" panose="02020603050405020304" pitchFamily="18" charset="0"/>
              </a:rPr>
              <a:t>Οι</a:t>
            </a:r>
            <a:r>
              <a:rPr lang="el-GR" b="1" kern="0" spc="-20"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b="1" kern="0" dirty="0">
                <a:effectLst/>
                <a:latin typeface="Times New Roman" panose="02020603050405020304" pitchFamily="18" charset="0"/>
                <a:ea typeface="Comic Sans MS" panose="030F0702030302020204" pitchFamily="66" charset="0"/>
                <a:cs typeface="Times New Roman" panose="02020603050405020304" pitchFamily="18" charset="0"/>
              </a:rPr>
              <a:t>Αθηναίοι</a:t>
            </a:r>
          </a:p>
          <a:p>
            <a:pPr marL="342900" lvl="0" indent="-342900">
              <a:spcBef>
                <a:spcPts val="325"/>
              </a:spcBef>
              <a:buSzPts val="1600"/>
              <a:buFont typeface="Wingdings" panose="05000000000000000000" pitchFamily="2" charset="2"/>
              <a:buChar char=""/>
              <a:tabLst>
                <a:tab pos="648335" algn="l"/>
              </a:tabLst>
            </a:pPr>
            <a:r>
              <a:rPr lang="el-GR" dirty="0">
                <a:effectLst/>
                <a:latin typeface="Times New Roman" panose="02020603050405020304" pitchFamily="18" charset="0"/>
                <a:ea typeface="Wingdings" panose="05000000000000000000" pitchFamily="2" charset="2"/>
                <a:cs typeface="Times New Roman" panose="02020603050405020304" pitchFamily="18" charset="0"/>
              </a:rPr>
              <a:t>Αποφασίζουν</a:t>
            </a:r>
            <a:r>
              <a:rPr lang="el-GR" spc="-2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να</a:t>
            </a:r>
            <a:r>
              <a:rPr lang="el-GR" spc="-2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αντιμετωπίσουν</a:t>
            </a:r>
            <a:r>
              <a:rPr lang="el-GR" spc="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τους</a:t>
            </a:r>
            <a:r>
              <a:rPr lang="el-GR" spc="-2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Πέρσες</a:t>
            </a:r>
            <a:r>
              <a:rPr lang="el-GR" spc="-2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στον</a:t>
            </a:r>
            <a:r>
              <a:rPr lang="el-GR" spc="-2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Μαραθώνα</a:t>
            </a:r>
          </a:p>
          <a:p>
            <a:pPr marL="342900" lvl="0" indent="-342900">
              <a:lnSpc>
                <a:spcPts val="2210"/>
              </a:lnSpc>
              <a:spcBef>
                <a:spcPts val="5"/>
              </a:spcBef>
              <a:buSzPts val="1600"/>
              <a:buFont typeface="Wingdings" panose="05000000000000000000" pitchFamily="2" charset="2"/>
              <a:buChar char=""/>
              <a:tabLst>
                <a:tab pos="648335" algn="l"/>
              </a:tabLst>
            </a:pPr>
            <a:r>
              <a:rPr lang="el-GR" dirty="0">
                <a:effectLst/>
                <a:latin typeface="Times New Roman" panose="02020603050405020304" pitchFamily="18" charset="0"/>
                <a:ea typeface="Wingdings" panose="05000000000000000000" pitchFamily="2" charset="2"/>
                <a:cs typeface="Times New Roman" panose="02020603050405020304" pitchFamily="18" charset="0"/>
              </a:rPr>
              <a:t>Ο</a:t>
            </a:r>
            <a:r>
              <a:rPr lang="el-GR" spc="-1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Μιλτιάδης</a:t>
            </a:r>
            <a:r>
              <a:rPr lang="el-GR" spc="-1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είναι</a:t>
            </a:r>
            <a:r>
              <a:rPr lang="el-GR" spc="-1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επικεφαλής</a:t>
            </a:r>
            <a:r>
              <a:rPr lang="el-GR" spc="-10"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του</a:t>
            </a:r>
            <a:r>
              <a:rPr lang="el-GR" spc="5" dirty="0">
                <a:effectLst/>
                <a:latin typeface="Times New Roman" panose="02020603050405020304" pitchFamily="18" charset="0"/>
                <a:ea typeface="Wingdings" panose="05000000000000000000" pitchFamily="2" charset="2"/>
                <a:cs typeface="Times New Roman" panose="02020603050405020304" pitchFamily="18" charset="0"/>
              </a:rPr>
              <a:t> </a:t>
            </a:r>
            <a:r>
              <a:rPr lang="el-GR" dirty="0">
                <a:effectLst/>
                <a:latin typeface="Times New Roman" panose="02020603050405020304" pitchFamily="18" charset="0"/>
                <a:ea typeface="Wingdings" panose="05000000000000000000" pitchFamily="2" charset="2"/>
                <a:cs typeface="Times New Roman" panose="02020603050405020304" pitchFamily="18" charset="0"/>
              </a:rPr>
              <a:t>στρατού</a:t>
            </a:r>
          </a:p>
          <a:p>
            <a:pPr marL="2174875" marR="1837055" algn="ctr">
              <a:lnSpc>
                <a:spcPts val="1720"/>
              </a:lnSpc>
              <a:spcAft>
                <a:spcPts val="0"/>
              </a:spcAft>
            </a:pPr>
            <a:r>
              <a:rPr lang="el-GR" i="1" dirty="0">
                <a:effectLst/>
                <a:latin typeface="Times New Roman" panose="02020603050405020304" pitchFamily="18" charset="0"/>
                <a:ea typeface="Comic Sans MS" panose="030F0702030302020204" pitchFamily="66" charset="0"/>
                <a:cs typeface="Times New Roman" panose="02020603050405020304" pitchFamily="18" charset="0"/>
              </a:rPr>
              <a:t>(10.000</a:t>
            </a:r>
            <a:r>
              <a:rPr lang="el-GR" i="1" spc="15"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i="1" dirty="0">
                <a:effectLst/>
                <a:latin typeface="Times New Roman" panose="02020603050405020304" pitchFamily="18" charset="0"/>
                <a:ea typeface="Comic Sans MS" panose="030F0702030302020204" pitchFamily="66" charset="0"/>
                <a:cs typeface="Times New Roman" panose="02020603050405020304" pitchFamily="18" charset="0"/>
              </a:rPr>
              <a:t>Αθηναίοι</a:t>
            </a:r>
            <a:r>
              <a:rPr lang="el-GR" i="1" spc="15"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i="1" dirty="0">
                <a:effectLst/>
                <a:latin typeface="Times New Roman" panose="02020603050405020304" pitchFamily="18" charset="0"/>
                <a:ea typeface="Comic Sans MS" panose="030F0702030302020204" pitchFamily="66" charset="0"/>
                <a:cs typeface="Times New Roman" panose="02020603050405020304" pitchFamily="18" charset="0"/>
              </a:rPr>
              <a:t>και</a:t>
            </a:r>
            <a:r>
              <a:rPr lang="el-GR" i="1" spc="20"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i="1" dirty="0">
                <a:effectLst/>
                <a:latin typeface="Times New Roman" panose="02020603050405020304" pitchFamily="18" charset="0"/>
                <a:ea typeface="Comic Sans MS" panose="030F0702030302020204" pitchFamily="66" charset="0"/>
                <a:cs typeface="Times New Roman" panose="02020603050405020304" pitchFamily="18" charset="0"/>
              </a:rPr>
              <a:t>1.000</a:t>
            </a:r>
            <a:r>
              <a:rPr lang="el-GR" i="1" spc="15" dirty="0">
                <a:effectLst/>
                <a:latin typeface="Times New Roman" panose="02020603050405020304" pitchFamily="18" charset="0"/>
                <a:ea typeface="Comic Sans MS" panose="030F0702030302020204" pitchFamily="66" charset="0"/>
                <a:cs typeface="Times New Roman" panose="02020603050405020304" pitchFamily="18" charset="0"/>
              </a:rPr>
              <a:t> </a:t>
            </a:r>
            <a:r>
              <a:rPr lang="el-GR" i="1" dirty="0" err="1">
                <a:effectLst/>
                <a:latin typeface="Times New Roman" panose="02020603050405020304" pitchFamily="18" charset="0"/>
                <a:ea typeface="Comic Sans MS" panose="030F0702030302020204" pitchFamily="66" charset="0"/>
                <a:cs typeface="Times New Roman" panose="02020603050405020304" pitchFamily="18" charset="0"/>
              </a:rPr>
              <a:t>Πλαταιείς</a:t>
            </a:r>
            <a:r>
              <a:rPr lang="el-GR" i="1" dirty="0">
                <a:effectLst/>
                <a:latin typeface="Times New Roman" panose="02020603050405020304" pitchFamily="18" charset="0"/>
                <a:ea typeface="Comic Sans MS" panose="030F0702030302020204" pitchFamily="66" charset="0"/>
                <a:cs typeface="Times New Roman" panose="02020603050405020304" pitchFamily="18" charset="0"/>
              </a:rPr>
              <a:t>)</a:t>
            </a:r>
            <a:endParaRPr lang="el-GR" dirty="0">
              <a:effectLst/>
              <a:latin typeface="Times New Roman" panose="02020603050405020304" pitchFamily="18" charset="0"/>
              <a:ea typeface="Comic Sans MS" panose="030F0702030302020204" pitchFamily="66" charset="0"/>
              <a:cs typeface="Times New Roman" panose="02020603050405020304" pitchFamily="18" charset="0"/>
            </a:endParaRPr>
          </a:p>
        </p:txBody>
      </p:sp>
      <p:sp>
        <p:nvSpPr>
          <p:cNvPr id="28" name="Rectangle 5">
            <a:extLst>
              <a:ext uri="{FF2B5EF4-FFF2-40B4-BE49-F238E27FC236}">
                <a16:creationId xmlns:a16="http://schemas.microsoft.com/office/drawing/2014/main" id="{08709B88-A9B8-1C48-CA1F-2741A21DB88D}"/>
              </a:ext>
            </a:extLst>
          </p:cNvPr>
          <p:cNvSpPr>
            <a:spLocks noChangeArrowheads="1"/>
          </p:cNvSpPr>
          <p:nvPr/>
        </p:nvSpPr>
        <p:spPr bwMode="auto">
          <a:xfrm rot="10800000" flipV="1">
            <a:off x="-211016" y="7744784"/>
            <a:ext cx="685799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7496" tIns="45720" rIns="91440" bIns="45720" numCol="1" anchor="ctr" anchorCtr="0" compatLnSpc="1">
            <a:prstTxWarp prst="textNoShape">
              <a:avLst/>
            </a:prstTxWarp>
            <a:spAutoFit/>
          </a:bodyPr>
          <a:lstStyle>
            <a:lvl1pPr eaLnBrk="0" fontAlgn="base" hangingPunct="0">
              <a:spcBef>
                <a:spcPct val="0"/>
              </a:spcBef>
              <a:spcAft>
                <a:spcPct val="0"/>
              </a:spcAft>
              <a:tabLst>
                <a:tab pos="647700" algn="l"/>
              </a:tabLst>
              <a:defRPr>
                <a:solidFill>
                  <a:schemeClr val="tx1"/>
                </a:solidFill>
                <a:latin typeface="Arial" panose="020B0604020202020204" pitchFamily="34" charset="0"/>
              </a:defRPr>
            </a:lvl1pPr>
            <a:lvl2pPr eaLnBrk="0" fontAlgn="base" hangingPunct="0">
              <a:spcBef>
                <a:spcPct val="0"/>
              </a:spcBef>
              <a:spcAft>
                <a:spcPct val="0"/>
              </a:spcAft>
              <a:tabLst>
                <a:tab pos="647700" algn="l"/>
              </a:tabLst>
              <a:defRPr>
                <a:solidFill>
                  <a:schemeClr val="tx1"/>
                </a:solidFill>
                <a:latin typeface="Arial" panose="020B0604020202020204" pitchFamily="34" charset="0"/>
              </a:defRPr>
            </a:lvl2pPr>
            <a:lvl3pPr eaLnBrk="0" fontAlgn="base" hangingPunct="0">
              <a:spcBef>
                <a:spcPct val="0"/>
              </a:spcBef>
              <a:spcAft>
                <a:spcPct val="0"/>
              </a:spcAft>
              <a:tabLst>
                <a:tab pos="647700" algn="l"/>
              </a:tabLst>
              <a:defRPr>
                <a:solidFill>
                  <a:schemeClr val="tx1"/>
                </a:solidFill>
                <a:latin typeface="Arial" panose="020B0604020202020204" pitchFamily="34" charset="0"/>
              </a:defRPr>
            </a:lvl3pPr>
            <a:lvl4pPr eaLnBrk="0" fontAlgn="base" hangingPunct="0">
              <a:spcBef>
                <a:spcPct val="0"/>
              </a:spcBef>
              <a:spcAft>
                <a:spcPct val="0"/>
              </a:spcAft>
              <a:tabLst>
                <a:tab pos="647700" algn="l"/>
              </a:tabLst>
              <a:defRPr>
                <a:solidFill>
                  <a:schemeClr val="tx1"/>
                </a:solidFill>
                <a:latin typeface="Arial" panose="020B0604020202020204" pitchFamily="34" charset="0"/>
              </a:defRPr>
            </a:lvl4pPr>
            <a:lvl5pPr eaLnBrk="0" fontAlgn="base" hangingPunct="0">
              <a:spcBef>
                <a:spcPct val="0"/>
              </a:spcBef>
              <a:spcAft>
                <a:spcPct val="0"/>
              </a:spcAft>
              <a:tabLst>
                <a:tab pos="647700" algn="l"/>
              </a:tabLst>
              <a:defRPr>
                <a:solidFill>
                  <a:schemeClr val="tx1"/>
                </a:solidFill>
                <a:latin typeface="Arial" panose="020B0604020202020204" pitchFamily="34" charset="0"/>
              </a:defRPr>
            </a:lvl5pPr>
            <a:lvl6pPr eaLnBrk="0" fontAlgn="base" hangingPunct="0">
              <a:spcBef>
                <a:spcPct val="0"/>
              </a:spcBef>
              <a:spcAft>
                <a:spcPct val="0"/>
              </a:spcAft>
              <a:tabLst>
                <a:tab pos="647700" algn="l"/>
              </a:tabLst>
              <a:defRPr>
                <a:solidFill>
                  <a:schemeClr val="tx1"/>
                </a:solidFill>
                <a:latin typeface="Arial" panose="020B0604020202020204" pitchFamily="34" charset="0"/>
              </a:defRPr>
            </a:lvl6pPr>
            <a:lvl7pPr eaLnBrk="0" fontAlgn="base" hangingPunct="0">
              <a:spcBef>
                <a:spcPct val="0"/>
              </a:spcBef>
              <a:spcAft>
                <a:spcPct val="0"/>
              </a:spcAft>
              <a:tabLst>
                <a:tab pos="647700" algn="l"/>
              </a:tabLst>
              <a:defRPr>
                <a:solidFill>
                  <a:schemeClr val="tx1"/>
                </a:solidFill>
                <a:latin typeface="Arial" panose="020B0604020202020204" pitchFamily="34" charset="0"/>
              </a:defRPr>
            </a:lvl7pPr>
            <a:lvl8pPr eaLnBrk="0" fontAlgn="base" hangingPunct="0">
              <a:spcBef>
                <a:spcPct val="0"/>
              </a:spcBef>
              <a:spcAft>
                <a:spcPct val="0"/>
              </a:spcAft>
              <a:tabLst>
                <a:tab pos="647700" algn="l"/>
              </a:tabLst>
              <a:defRPr>
                <a:solidFill>
                  <a:schemeClr val="tx1"/>
                </a:solidFill>
                <a:latin typeface="Arial" panose="020B0604020202020204" pitchFamily="34" charset="0"/>
              </a:defRPr>
            </a:lvl8pPr>
            <a:lvl9pPr eaLnBrk="0" fontAlgn="base" hangingPunct="0">
              <a:spcBef>
                <a:spcPct val="0"/>
              </a:spcBef>
              <a:spcAft>
                <a:spcPct val="0"/>
              </a:spcAft>
              <a:tabLst>
                <a:tab pos="647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47700" algn="l"/>
              </a:tabLst>
            </a:pPr>
            <a:r>
              <a:rPr kumimoji="0" lang="el-GR" altLang="el-GR" b="1" i="0" u="none" strike="noStrike" cap="none" normalizeH="0" baseline="0" dirty="0">
                <a:ln>
                  <a:noFill/>
                </a:ln>
                <a:solidFill>
                  <a:schemeClr val="tx1"/>
                </a:solidFill>
                <a:effectLst/>
                <a:latin typeface="Times New Roman" panose="02020603050405020304" pitchFamily="18" charset="0"/>
                <a:ea typeface="Comic Sans MS" panose="030F0702030302020204" pitchFamily="66" charset="0"/>
                <a:cs typeface="Times New Roman" panose="02020603050405020304" pitchFamily="18" charset="0"/>
              </a:rPr>
              <a:t>Το σχέδιο του Μιλτιάδη</a:t>
            </a:r>
          </a:p>
          <a:p>
            <a:pPr marL="0" marR="0" lvl="0" indent="0" algn="l" defTabSz="914400" rtl="0" eaLnBrk="0" fontAlgn="base" latinLnBrk="0" hangingPunct="0">
              <a:lnSpc>
                <a:spcPct val="100000"/>
              </a:lnSpc>
              <a:spcBef>
                <a:spcPct val="0"/>
              </a:spcBef>
              <a:spcAft>
                <a:spcPct val="0"/>
              </a:spcAft>
              <a:buClrTx/>
              <a:buSzTx/>
              <a:buFontTx/>
              <a:buChar char="•"/>
              <a:tabLst>
                <a:tab pos="647700" algn="l"/>
              </a:tabLst>
            </a:pPr>
            <a:r>
              <a:rPr kumimoji="0" lang="el-GR" altLang="el-GR" b="0" i="0" u="none" strike="noStrike" cap="none" normalizeH="0" baseline="0" dirty="0">
                <a:ln>
                  <a:noFill/>
                </a:ln>
                <a:solidFill>
                  <a:schemeClr val="tx1"/>
                </a:solidFill>
                <a:effectLst/>
                <a:latin typeface="Times New Roman" panose="02020603050405020304" pitchFamily="18" charset="0"/>
                <a:ea typeface="Comic Sans MS" panose="030F0702030302020204" pitchFamily="66" charset="0"/>
                <a:cs typeface="Times New Roman" panose="02020603050405020304" pitchFamily="18" charset="0"/>
              </a:rPr>
              <a:t>Θέλει να κυκλώσει τους Πέρσες</a:t>
            </a:r>
            <a:endParaRPr kumimoji="0" lang="el-GR" altLang="el-GR"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47700" algn="l"/>
              </a:tabLst>
            </a:pPr>
            <a:r>
              <a:rPr kumimoji="0" lang="el-GR" altLang="el-GR" b="0" i="0" u="none" strike="noStrike" cap="none" normalizeH="0" baseline="0" dirty="0">
                <a:ln>
                  <a:noFill/>
                </a:ln>
                <a:solidFill>
                  <a:schemeClr val="tx1"/>
                </a:solidFill>
                <a:effectLst/>
                <a:latin typeface="Times New Roman" panose="02020603050405020304" pitchFamily="18" charset="0"/>
                <a:ea typeface="Comic Sans MS" panose="030F0702030302020204" pitchFamily="66" charset="0"/>
                <a:cs typeface="Times New Roman" panose="02020603050405020304" pitchFamily="18" charset="0"/>
              </a:rPr>
              <a:t>Παρατάσσει τον στρατό κοντά στο περσικό στρατόπεδο και σε κατηφορικό έδαφος</a:t>
            </a:r>
            <a:endParaRPr kumimoji="0" lang="el-GR" altLang="el-GR"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47700" algn="l"/>
              </a:tabLst>
            </a:pPr>
            <a:r>
              <a:rPr kumimoji="0" lang="el-GR" altLang="el-GR" b="0" i="0" u="none" strike="noStrike" cap="none" normalizeH="0" baseline="0" dirty="0">
                <a:ln>
                  <a:noFill/>
                </a:ln>
                <a:solidFill>
                  <a:schemeClr val="tx1"/>
                </a:solidFill>
                <a:effectLst/>
                <a:latin typeface="Times New Roman" panose="02020603050405020304" pitchFamily="18" charset="0"/>
                <a:ea typeface="Comic Sans MS" panose="030F0702030302020204" pitchFamily="66" charset="0"/>
                <a:cs typeface="Times New Roman" panose="02020603050405020304" pitchFamily="18" charset="0"/>
              </a:rPr>
              <a:t>Ενισχύει τα άκρα τοποθετώντας λιγότερους στρατιώτες στο κέντρο</a:t>
            </a:r>
            <a:endParaRPr kumimoji="0" lang="el-GR" altLang="el-GR"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Text Box 1">
            <a:extLst>
              <a:ext uri="{FF2B5EF4-FFF2-40B4-BE49-F238E27FC236}">
                <a16:creationId xmlns:a16="http://schemas.microsoft.com/office/drawing/2014/main" id="{CF00F80B-9BF0-8F9D-93D2-585C83CD53B8}"/>
              </a:ext>
            </a:extLst>
          </p:cNvPr>
          <p:cNvSpPr txBox="1">
            <a:spLocks noChangeArrowheads="1"/>
          </p:cNvSpPr>
          <p:nvPr/>
        </p:nvSpPr>
        <p:spPr bwMode="auto">
          <a:xfrm>
            <a:off x="3200400" y="9386256"/>
            <a:ext cx="2424905" cy="2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a:lnSpc>
                <a:spcPts val="1295"/>
              </a:lnSpc>
            </a:pPr>
            <a:r>
              <a:rPr lang="el-GR" sz="1200" b="1" i="1" dirty="0" err="1">
                <a:effectLst/>
                <a:latin typeface="Sitka Text" panose="02000505000000020004" pitchFamily="2" charset="0"/>
                <a:ea typeface="Comic Sans MS" panose="030F0702030302020204" pitchFamily="66" charset="0"/>
                <a:cs typeface="Comic Sans MS" panose="030F0702030302020204" pitchFamily="66" charset="0"/>
              </a:rPr>
              <a:t>Σαμούχος</a:t>
            </a:r>
            <a:r>
              <a:rPr lang="el-GR" sz="1200" b="1" i="1" spc="115" dirty="0">
                <a:effectLst/>
                <a:latin typeface="Sitka Text" panose="02000505000000020004" pitchFamily="2" charset="0"/>
                <a:ea typeface="Comic Sans MS" panose="030F0702030302020204" pitchFamily="66" charset="0"/>
                <a:cs typeface="Comic Sans MS" panose="030F0702030302020204" pitchFamily="66" charset="0"/>
              </a:rPr>
              <a:t> </a:t>
            </a:r>
            <a:r>
              <a:rPr lang="el-GR" sz="1200" b="1" i="1" dirty="0">
                <a:effectLst/>
                <a:latin typeface="Sitka Text" panose="02000505000000020004" pitchFamily="2" charset="0"/>
                <a:ea typeface="Comic Sans MS" panose="030F0702030302020204" pitchFamily="66" charset="0"/>
                <a:cs typeface="Comic Sans MS" panose="030F0702030302020204" pitchFamily="66" charset="0"/>
              </a:rPr>
              <a:t>Πέτρος©</a:t>
            </a:r>
            <a:endParaRPr lang="el-GR" sz="1100" dirty="0">
              <a:effectLst/>
              <a:latin typeface="Comic Sans MS" panose="030F0702030302020204" pitchFamily="66" charset="0"/>
              <a:ea typeface="Comic Sans MS" panose="030F0702030302020204" pitchFamily="66" charset="0"/>
              <a:cs typeface="Comic Sans MS" panose="030F0702030302020204" pitchFamily="66" charset="0"/>
            </a:endParaRPr>
          </a:p>
        </p:txBody>
      </p:sp>
    </p:spTree>
    <p:extLst>
      <p:ext uri="{BB962C8B-B14F-4D97-AF65-F5344CB8AC3E}">
        <p14:creationId xmlns:p14="http://schemas.microsoft.com/office/powerpoint/2010/main" val="3820029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CB56EA13-BE17-74CF-4FCE-20D5481FFD5B}"/>
              </a:ext>
            </a:extLst>
          </p:cNvPr>
          <p:cNvSpPr>
            <a:spLocks noGrp="1"/>
          </p:cNvSpPr>
          <p:nvPr>
            <p:ph type="sldNum" sz="quarter" idx="12"/>
          </p:nvPr>
        </p:nvSpPr>
        <p:spPr/>
        <p:txBody>
          <a:bodyPr/>
          <a:lstStyle/>
          <a:p>
            <a:fld id="{B598B63E-09B7-4847-9700-723D94451773}" type="slidenum">
              <a:rPr lang="en-US" smtClean="0"/>
              <a:t>24</a:t>
            </a:fld>
            <a:endParaRPr lang="en-US"/>
          </a:p>
        </p:txBody>
      </p:sp>
      <p:sp>
        <p:nvSpPr>
          <p:cNvPr id="6" name="TextBox 5">
            <a:extLst>
              <a:ext uri="{FF2B5EF4-FFF2-40B4-BE49-F238E27FC236}">
                <a16:creationId xmlns:a16="http://schemas.microsoft.com/office/drawing/2014/main" id="{D74C116F-42DA-6DC3-E526-CF77E48D73DC}"/>
              </a:ext>
            </a:extLst>
          </p:cNvPr>
          <p:cNvSpPr txBox="1"/>
          <p:nvPr/>
        </p:nvSpPr>
        <p:spPr>
          <a:xfrm>
            <a:off x="436685" y="344315"/>
            <a:ext cx="5058873" cy="1000274"/>
          </a:xfrm>
          <a:prstGeom prst="rect">
            <a:avLst/>
          </a:prstGeom>
          <a:noFill/>
        </p:spPr>
        <p:txBody>
          <a:bodyPr wrap="square">
            <a:spAutoFit/>
          </a:bodyPr>
          <a:lstStyle/>
          <a:p>
            <a:pPr algn="ctr">
              <a:spcAft>
                <a:spcPts val="600"/>
              </a:spcAft>
            </a:pPr>
            <a:r>
              <a:rPr lang="el-GR" b="1" i="0" dirty="0">
                <a:solidFill>
                  <a:srgbClr val="1E4488"/>
                </a:solidFill>
                <a:effectLst/>
                <a:latin typeface="Arial" panose="020B0604020202020204" pitchFamily="34" charset="0"/>
              </a:rPr>
              <a:t>ΚΕΦΑΛΑΙΟ 21</a:t>
            </a:r>
            <a:br>
              <a:rPr lang="el-GR" b="1" i="0" dirty="0">
                <a:solidFill>
                  <a:srgbClr val="1E4488"/>
                </a:solidFill>
                <a:effectLst/>
                <a:latin typeface="Arial" panose="020B0604020202020204" pitchFamily="34" charset="0"/>
              </a:rPr>
            </a:br>
            <a:r>
              <a:rPr lang="el-GR" b="1" i="0" dirty="0">
                <a:solidFill>
                  <a:srgbClr val="3D58A7"/>
                </a:solidFill>
                <a:effectLst/>
                <a:latin typeface="Arial" panose="020B0604020202020204" pitchFamily="34" charset="0"/>
              </a:rPr>
              <a:t>Το πολίτευμα και η κοινωνία</a:t>
            </a:r>
            <a:endParaRPr lang="el-GR" b="1" i="0" dirty="0">
              <a:solidFill>
                <a:srgbClr val="1E4488"/>
              </a:solidFill>
              <a:effectLst/>
              <a:latin typeface="Arial" panose="020B0604020202020204" pitchFamily="34" charset="0"/>
            </a:endParaRPr>
          </a:p>
          <a:p>
            <a:pPr algn="ctr">
              <a:spcAft>
                <a:spcPts val="600"/>
              </a:spcAft>
            </a:pPr>
            <a:r>
              <a:rPr lang="el-GR" b="1" i="0" dirty="0">
                <a:solidFill>
                  <a:srgbClr val="3D58A7"/>
                </a:solidFill>
                <a:effectLst/>
                <a:latin typeface="Arial" panose="020B0604020202020204" pitchFamily="34" charset="0"/>
              </a:rPr>
              <a:t>της Αθήνας στα χρόνια του Περικλή</a:t>
            </a:r>
            <a:endParaRPr lang="el-GR" b="1" i="0" dirty="0">
              <a:solidFill>
                <a:srgbClr val="1E4488"/>
              </a:solidFill>
              <a:effectLst/>
              <a:latin typeface="Arial" panose="020B0604020202020204" pitchFamily="34" charset="0"/>
            </a:endParaRPr>
          </a:p>
        </p:txBody>
      </p:sp>
      <p:sp>
        <p:nvSpPr>
          <p:cNvPr id="8" name="TextBox 7">
            <a:extLst>
              <a:ext uri="{FF2B5EF4-FFF2-40B4-BE49-F238E27FC236}">
                <a16:creationId xmlns:a16="http://schemas.microsoft.com/office/drawing/2014/main" id="{2AE180EF-039E-DC62-EB36-5EB70932DD56}"/>
              </a:ext>
            </a:extLst>
          </p:cNvPr>
          <p:cNvSpPr txBox="1"/>
          <p:nvPr/>
        </p:nvSpPr>
        <p:spPr>
          <a:xfrm>
            <a:off x="293077" y="1627892"/>
            <a:ext cx="6093435" cy="1200329"/>
          </a:xfrm>
          <a:prstGeom prst="rect">
            <a:avLst/>
          </a:prstGeom>
          <a:solidFill>
            <a:schemeClr val="accent1">
              <a:lumMod val="20000"/>
              <a:lumOff val="80000"/>
            </a:schemeClr>
          </a:solidFill>
        </p:spPr>
        <p:txBody>
          <a:bodyPr wrap="square">
            <a:spAutoFit/>
          </a:bodyPr>
          <a:lstStyle/>
          <a:p>
            <a:r>
              <a:rPr lang="el-GR" b="0" i="0" dirty="0">
                <a:solidFill>
                  <a:srgbClr val="000000"/>
                </a:solidFill>
                <a:effectLst/>
                <a:latin typeface="Arial" panose="020B0604020202020204" pitchFamily="34" charset="0"/>
              </a:rPr>
              <a:t>O Περικλής προσπαθεί να αυξήσει τη δύναμη της Αθήνας. Στην Εκκλησία του δήμου οι Αθηναίοι αποφασίζουν για τα προβλήματά τους. </a:t>
            </a:r>
            <a:r>
              <a:rPr lang="el-GR" b="0" i="0" dirty="0" err="1">
                <a:solidFill>
                  <a:srgbClr val="000000"/>
                </a:solidFill>
                <a:effectLst/>
                <a:latin typeface="Arial" panose="020B0604020202020204" pitchFamily="34" charset="0"/>
              </a:rPr>
              <a:t>Oι</a:t>
            </a:r>
            <a:r>
              <a:rPr lang="el-GR" b="0" i="0" dirty="0">
                <a:solidFill>
                  <a:srgbClr val="000000"/>
                </a:solidFill>
                <a:effectLst/>
                <a:latin typeface="Arial" panose="020B0604020202020204" pitchFamily="34" charset="0"/>
              </a:rPr>
              <a:t> κάτοικοι χωρίζονται σε Αθηναίους πολίτες, μέτοικους και δούλους.</a:t>
            </a:r>
            <a:endParaRPr lang="el-GR" dirty="0"/>
          </a:p>
        </p:txBody>
      </p:sp>
      <p:sp>
        <p:nvSpPr>
          <p:cNvPr id="10" name="TextBox 9">
            <a:extLst>
              <a:ext uri="{FF2B5EF4-FFF2-40B4-BE49-F238E27FC236}">
                <a16:creationId xmlns:a16="http://schemas.microsoft.com/office/drawing/2014/main" id="{3653FA4A-35F1-E65B-385C-FE03D0686574}"/>
              </a:ext>
            </a:extLst>
          </p:cNvPr>
          <p:cNvSpPr txBox="1"/>
          <p:nvPr/>
        </p:nvSpPr>
        <p:spPr>
          <a:xfrm>
            <a:off x="1665959" y="2866187"/>
            <a:ext cx="4939994" cy="2862322"/>
          </a:xfrm>
          <a:prstGeom prst="rect">
            <a:avLst/>
          </a:prstGeom>
          <a:noFill/>
        </p:spPr>
        <p:txBody>
          <a:bodyPr wrap="square">
            <a:spAutoFit/>
          </a:bodyPr>
          <a:lstStyle/>
          <a:p>
            <a:r>
              <a:rPr lang="el-GR" b="0" i="0" dirty="0">
                <a:solidFill>
                  <a:srgbClr val="000000"/>
                </a:solidFill>
                <a:effectLst/>
                <a:latin typeface="Arial" panose="020B0604020202020204" pitchFamily="34" charset="0"/>
              </a:rPr>
              <a:t>  Την εποχή αυτή ξεχωρίζει </a:t>
            </a:r>
            <a:r>
              <a:rPr lang="el-GR" b="1" i="0" u="sng" dirty="0">
                <a:solidFill>
                  <a:srgbClr val="00B050"/>
                </a:solidFill>
                <a:effectLst/>
                <a:latin typeface="Arial" panose="020B0604020202020204" pitchFamily="34" charset="0"/>
              </a:rPr>
              <a:t>ο Περικλής, </a:t>
            </a:r>
            <a:r>
              <a:rPr lang="el-GR" b="0" i="0" dirty="0">
                <a:solidFill>
                  <a:srgbClr val="000000"/>
                </a:solidFill>
                <a:effectLst/>
                <a:latin typeface="Arial" panose="020B0604020202020204" pitchFamily="34" charset="0"/>
              </a:rPr>
              <a:t>ο οποίος με τη δράση του επηρέασε την πολιτική ζωή της Αθήνας. Ήταν σπουδαίος </a:t>
            </a:r>
            <a:r>
              <a:rPr lang="el-GR" b="0" i="1" u="sng" dirty="0">
                <a:solidFill>
                  <a:srgbClr val="000000"/>
                </a:solidFill>
                <a:effectLst/>
                <a:latin typeface="Arial" panose="020B0604020202020204" pitchFamily="34" charset="0"/>
              </a:rPr>
              <a:t>ρήτορας</a:t>
            </a:r>
            <a:r>
              <a:rPr lang="el-GR" b="0" i="0" dirty="0">
                <a:solidFill>
                  <a:srgbClr val="000000"/>
                </a:solidFill>
                <a:effectLst/>
                <a:latin typeface="Arial" panose="020B0604020202020204" pitchFamily="34" charset="0"/>
              </a:rPr>
              <a:t> και οι Αθηναίοι τού είχαν εμπιστοσύνη. Άνθρωπος με πολλά χαρίσματα, θέλησε </a:t>
            </a:r>
            <a:r>
              <a:rPr lang="el-GR" b="0" i="0" u="sng" dirty="0">
                <a:solidFill>
                  <a:srgbClr val="000000"/>
                </a:solidFill>
                <a:effectLst/>
                <a:latin typeface="Arial" panose="020B0604020202020204" pitchFamily="34" charset="0"/>
              </a:rPr>
              <a:t>να κάνει την Αθήνα πνευματικό κέντρο των Ελλήνων</a:t>
            </a:r>
            <a:r>
              <a:rPr lang="el-GR" b="0" i="0" dirty="0">
                <a:solidFill>
                  <a:srgbClr val="000000"/>
                </a:solidFill>
                <a:effectLst/>
                <a:latin typeface="Arial" panose="020B0604020202020204" pitchFamily="34" charset="0"/>
              </a:rPr>
              <a:t>. Προσπάθησε ακόμα να πείσει τους πολίτες να δείξουν μεγαλύτερο ενδιαφέρον για τα θέματα της πόλης. </a:t>
            </a:r>
            <a:r>
              <a:rPr lang="el-GR" b="0" i="0" u="sng" dirty="0">
                <a:solidFill>
                  <a:srgbClr val="000000"/>
                </a:solidFill>
                <a:effectLst/>
                <a:latin typeface="Arial" panose="020B0604020202020204" pitchFamily="34" charset="0"/>
              </a:rPr>
              <a:t>Φρόντισε λοιπόν να πληρώνονται όσοι έπαιρναν κάποιο αξίωμα</a:t>
            </a:r>
            <a:r>
              <a:rPr lang="el-GR" b="0" i="0" dirty="0">
                <a:solidFill>
                  <a:srgbClr val="000000"/>
                </a:solidFill>
                <a:effectLst/>
                <a:latin typeface="Arial" panose="020B0604020202020204" pitchFamily="34" charset="0"/>
              </a:rPr>
              <a:t>.</a:t>
            </a:r>
            <a:endParaRPr lang="el-GR" dirty="0"/>
          </a:p>
        </p:txBody>
      </p:sp>
      <p:pic>
        <p:nvPicPr>
          <p:cNvPr id="6146" name="Picture 2" descr="Εικόνα">
            <a:extLst>
              <a:ext uri="{FF2B5EF4-FFF2-40B4-BE49-F238E27FC236}">
                <a16:creationId xmlns:a16="http://schemas.microsoft.com/office/drawing/2014/main" id="{8CA663E1-ABC5-9C47-AD6E-F2E383D5D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03" y="3025071"/>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A4FF2C8-4348-B8BC-627E-94B2F58D5B2D}"/>
              </a:ext>
            </a:extLst>
          </p:cNvPr>
          <p:cNvSpPr txBox="1"/>
          <p:nvPr/>
        </p:nvSpPr>
        <p:spPr>
          <a:xfrm>
            <a:off x="164123" y="3938554"/>
            <a:ext cx="1531145" cy="1754326"/>
          </a:xfrm>
          <a:prstGeom prst="rect">
            <a:avLst/>
          </a:prstGeom>
          <a:solidFill>
            <a:schemeClr val="bg2"/>
          </a:solidFill>
        </p:spPr>
        <p:txBody>
          <a:bodyPr wrap="square">
            <a:spAutoFit/>
          </a:bodyPr>
          <a:lstStyle/>
          <a:p>
            <a:r>
              <a:rPr lang="el-GR" b="1" i="0" dirty="0">
                <a:solidFill>
                  <a:srgbClr val="000000"/>
                </a:solidFill>
                <a:effectLst/>
                <a:latin typeface="Arial" panose="020B0604020202020204" pitchFamily="34" charset="0"/>
              </a:rPr>
              <a:t>Ο ρήτορας: </a:t>
            </a:r>
          </a:p>
          <a:p>
            <a:r>
              <a:rPr lang="el-GR" b="1" i="0" dirty="0">
                <a:solidFill>
                  <a:srgbClr val="000000"/>
                </a:solidFill>
                <a:effectLst/>
                <a:latin typeface="Arial" panose="020B0604020202020204" pitchFamily="34" charset="0"/>
              </a:rPr>
              <a:t> </a:t>
            </a:r>
            <a:r>
              <a:rPr lang="el-GR" i="0" dirty="0">
                <a:solidFill>
                  <a:srgbClr val="000000"/>
                </a:solidFill>
                <a:effectLst/>
                <a:latin typeface="Arial" panose="020B0604020202020204" pitchFamily="34" charset="0"/>
              </a:rPr>
              <a:t>αυτός που </a:t>
            </a:r>
            <a:r>
              <a:rPr lang="el-GR" b="0" i="0" dirty="0">
                <a:solidFill>
                  <a:srgbClr val="000000"/>
                </a:solidFill>
                <a:effectLst/>
                <a:latin typeface="Arial" panose="020B0604020202020204" pitchFamily="34" charset="0"/>
              </a:rPr>
              <a:t>βγάζει λόγο, συνήθως για πολιτικά θέματα.</a:t>
            </a:r>
            <a:endParaRPr lang="el-GR" dirty="0"/>
          </a:p>
        </p:txBody>
      </p:sp>
      <p:sp>
        <p:nvSpPr>
          <p:cNvPr id="14" name="TextBox 13">
            <a:extLst>
              <a:ext uri="{FF2B5EF4-FFF2-40B4-BE49-F238E27FC236}">
                <a16:creationId xmlns:a16="http://schemas.microsoft.com/office/drawing/2014/main" id="{C4AACF98-0831-EF05-F21F-7143DD808927}"/>
              </a:ext>
            </a:extLst>
          </p:cNvPr>
          <p:cNvSpPr txBox="1"/>
          <p:nvPr/>
        </p:nvSpPr>
        <p:spPr>
          <a:xfrm>
            <a:off x="164123" y="5882397"/>
            <a:ext cx="6307016" cy="2031325"/>
          </a:xfrm>
          <a:prstGeom prst="rect">
            <a:avLst/>
          </a:prstGeom>
          <a:noFill/>
        </p:spPr>
        <p:txBody>
          <a:bodyPr wrap="square">
            <a:spAutoFit/>
          </a:bodyPr>
          <a:lstStyle/>
          <a:p>
            <a:r>
              <a:rPr lang="el-GR" b="0" i="0" dirty="0">
                <a:solidFill>
                  <a:srgbClr val="000000"/>
                </a:solidFill>
                <a:effectLst/>
                <a:latin typeface="Arial" panose="020B0604020202020204" pitchFamily="34" charset="0"/>
              </a:rPr>
              <a:t>Την πιο μεγάλη δύναμη στην πόλη την είχε η </a:t>
            </a:r>
            <a:r>
              <a:rPr lang="el-GR" b="1" i="1" u="sng" dirty="0">
                <a:solidFill>
                  <a:srgbClr val="00B050"/>
                </a:solidFill>
                <a:effectLst/>
                <a:latin typeface="Arial" panose="020B0604020202020204" pitchFamily="34" charset="0"/>
              </a:rPr>
              <a:t>Εκκλησία του δήμου</a:t>
            </a:r>
            <a:r>
              <a:rPr lang="el-GR" b="1" i="0" u="sng" dirty="0">
                <a:solidFill>
                  <a:srgbClr val="00B050"/>
                </a:solidFill>
                <a:effectLst/>
                <a:latin typeface="Arial" panose="020B0604020202020204" pitchFamily="34" charset="0"/>
              </a:rPr>
              <a:t>,</a:t>
            </a:r>
            <a:r>
              <a:rPr lang="el-GR" b="0" i="0" dirty="0">
                <a:solidFill>
                  <a:srgbClr val="000000"/>
                </a:solidFill>
                <a:effectLst/>
                <a:latin typeface="Arial" panose="020B0604020202020204" pitchFamily="34" charset="0"/>
              </a:rPr>
              <a:t> στην οποία λάβαιναν μέρος όλοι οι ελεύθεροι πολίτες. Εκεί οι Αθηναίοι έπαιρναν τις πιο μεγάλες αποφάσεις. Μεγάλη εξουσία είχαν και </a:t>
            </a:r>
            <a:r>
              <a:rPr lang="el-GR" b="1" i="0" u="sng" dirty="0">
                <a:solidFill>
                  <a:srgbClr val="00B050"/>
                </a:solidFill>
                <a:effectLst/>
                <a:latin typeface="Arial" panose="020B0604020202020204" pitchFamily="34" charset="0"/>
              </a:rPr>
              <a:t>οι 10 στρατηγοί </a:t>
            </a:r>
            <a:r>
              <a:rPr lang="el-GR" b="0" i="0" dirty="0">
                <a:solidFill>
                  <a:srgbClr val="000000"/>
                </a:solidFill>
                <a:effectLst/>
                <a:latin typeface="Arial" panose="020B0604020202020204" pitchFamily="34" charset="0"/>
              </a:rPr>
              <a:t>που εκλέγονταν από τους πολίτες για ένα χρόνο. Αυτοί φρόντιζαν για το στρατό και το στόλο και ήταν υπεύθυνοι για την ασφάλεια της πόλης.</a:t>
            </a:r>
            <a:endParaRPr lang="el-GR" dirty="0"/>
          </a:p>
        </p:txBody>
      </p:sp>
      <p:pic>
        <p:nvPicPr>
          <p:cNvPr id="6148" name="Picture 4" descr="1. O λόφος της Πνύκας ήταν ο χώρος όπου συνεδρίαζε η Εκκλησία του δήμου. Στην εικόνα φαίνεται το σημείο όπου στέκονταν όσοι μιλούσαν.">
            <a:extLst>
              <a:ext uri="{FF2B5EF4-FFF2-40B4-BE49-F238E27FC236}">
                <a16:creationId xmlns:a16="http://schemas.microsoft.com/office/drawing/2014/main" id="{681012E6-03B4-03D8-0298-7729708AC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17" y="7904132"/>
            <a:ext cx="3941243" cy="177538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FC174B3-4D8C-B409-9955-93E6A3D4F70C}"/>
              </a:ext>
            </a:extLst>
          </p:cNvPr>
          <p:cNvSpPr txBox="1"/>
          <p:nvPr/>
        </p:nvSpPr>
        <p:spPr>
          <a:xfrm>
            <a:off x="157118" y="7904132"/>
            <a:ext cx="2539190" cy="2031325"/>
          </a:xfrm>
          <a:prstGeom prst="rect">
            <a:avLst/>
          </a:prstGeom>
          <a:solidFill>
            <a:schemeClr val="accent6">
              <a:lumMod val="20000"/>
              <a:lumOff val="80000"/>
            </a:schemeClr>
          </a:solidFill>
        </p:spPr>
        <p:txBody>
          <a:bodyPr wrap="square">
            <a:spAutoFit/>
          </a:bodyPr>
          <a:lstStyle/>
          <a:p>
            <a:r>
              <a:rPr lang="el-GR" b="0" i="1" dirty="0">
                <a:solidFill>
                  <a:srgbClr val="000000"/>
                </a:solidFill>
                <a:effectLst/>
                <a:latin typeface="Arial" panose="020B0604020202020204" pitchFamily="34" charset="0"/>
              </a:rPr>
              <a:t>O λόφος της Πνύκας ήταν ο χώρος όπου συνεδρίαζε η Εκκλησία του δήμου. Στην εικόνα φαίνεται το σημείο όπου στέκονταν όσοι μιλούσαν.</a:t>
            </a:r>
            <a:endParaRPr lang="el-GR" dirty="0"/>
          </a:p>
        </p:txBody>
      </p:sp>
    </p:spTree>
    <p:extLst>
      <p:ext uri="{BB962C8B-B14F-4D97-AF65-F5344CB8AC3E}">
        <p14:creationId xmlns:p14="http://schemas.microsoft.com/office/powerpoint/2010/main" val="3968338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891FCD14-A7F6-1C6C-4B79-91DBC3649D4E}"/>
              </a:ext>
            </a:extLst>
          </p:cNvPr>
          <p:cNvSpPr>
            <a:spLocks noGrp="1"/>
          </p:cNvSpPr>
          <p:nvPr>
            <p:ph type="sldNum" sz="quarter" idx="12"/>
          </p:nvPr>
        </p:nvSpPr>
        <p:spPr/>
        <p:txBody>
          <a:bodyPr/>
          <a:lstStyle/>
          <a:p>
            <a:fld id="{B598B63E-09B7-4847-9700-723D94451773}" type="slidenum">
              <a:rPr lang="en-US" smtClean="0"/>
              <a:t>25</a:t>
            </a:fld>
            <a:endParaRPr lang="en-US"/>
          </a:p>
        </p:txBody>
      </p:sp>
      <p:sp>
        <p:nvSpPr>
          <p:cNvPr id="5" name="Rectangle 4">
            <a:extLst>
              <a:ext uri="{FF2B5EF4-FFF2-40B4-BE49-F238E27FC236}">
                <a16:creationId xmlns:a16="http://schemas.microsoft.com/office/drawing/2014/main" id="{15BF3AB0-DD6F-D177-B42E-6EBD08E2928B}"/>
              </a:ext>
            </a:extLst>
          </p:cNvPr>
          <p:cNvSpPr>
            <a:spLocks noChangeArrowheads="1"/>
          </p:cNvSpPr>
          <p:nvPr/>
        </p:nvSpPr>
        <p:spPr bwMode="auto">
          <a:xfrm>
            <a:off x="33655" y="225856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7496" tIns="45720" rIns="91440" bIns="45720" numCol="1" anchor="ctr" anchorCtr="0" compatLnSpc="1">
            <a:prstTxWarp prst="textNoShape">
              <a:avLst/>
            </a:prstTxWarp>
            <a:spAutoFit/>
          </a:bodyPr>
          <a:lstStyle/>
          <a:p>
            <a:endParaRPr lang="el-GR"/>
          </a:p>
        </p:txBody>
      </p:sp>
      <p:sp>
        <p:nvSpPr>
          <p:cNvPr id="12" name="TextBox 11">
            <a:extLst>
              <a:ext uri="{FF2B5EF4-FFF2-40B4-BE49-F238E27FC236}">
                <a16:creationId xmlns:a16="http://schemas.microsoft.com/office/drawing/2014/main" id="{C900FF55-1BBF-2986-6F62-2F6133A6CEDD}"/>
              </a:ext>
            </a:extLst>
          </p:cNvPr>
          <p:cNvSpPr txBox="1"/>
          <p:nvPr/>
        </p:nvSpPr>
        <p:spPr>
          <a:xfrm>
            <a:off x="205154" y="404181"/>
            <a:ext cx="4712678" cy="1477328"/>
          </a:xfrm>
          <a:prstGeom prst="rect">
            <a:avLst/>
          </a:prstGeom>
          <a:noFill/>
        </p:spPr>
        <p:txBody>
          <a:bodyPr wrap="square">
            <a:spAutoFit/>
          </a:bodyPr>
          <a:lstStyle/>
          <a:p>
            <a:r>
              <a:rPr lang="el-GR" b="0" i="0" dirty="0">
                <a:solidFill>
                  <a:srgbClr val="000000"/>
                </a:solidFill>
                <a:effectLst/>
                <a:latin typeface="Arial" panose="020B0604020202020204" pitchFamily="34" charset="0"/>
              </a:rPr>
              <a:t>   </a:t>
            </a:r>
            <a:r>
              <a:rPr lang="el-GR" b="1" i="0" u="sng" dirty="0" err="1">
                <a:solidFill>
                  <a:srgbClr val="00B050"/>
                </a:solidFill>
                <a:effectLst/>
                <a:latin typeface="Arial" panose="020B0604020202020204" pitchFamily="34" charset="0"/>
              </a:rPr>
              <a:t>Oι</a:t>
            </a:r>
            <a:r>
              <a:rPr lang="el-GR" b="1" i="0" u="sng" dirty="0">
                <a:solidFill>
                  <a:srgbClr val="00B050"/>
                </a:solidFill>
                <a:effectLst/>
                <a:latin typeface="Arial" panose="020B0604020202020204" pitchFamily="34" charset="0"/>
              </a:rPr>
              <a:t> κάτοικοι της Αττικής </a:t>
            </a:r>
            <a:r>
              <a:rPr lang="el-GR" b="0" i="0" dirty="0">
                <a:solidFill>
                  <a:srgbClr val="000000"/>
                </a:solidFill>
                <a:effectLst/>
                <a:latin typeface="Arial" panose="020B0604020202020204" pitchFamily="34" charset="0"/>
              </a:rPr>
              <a:t>χωρίζονταν σε κατηγορίες. Αθηναίοι πολίτες θεωρούνταν στα χρόνια του Περικλή όσοι είχαν πατέρα και μητέρα που κατάγονταν από την Αθήνα. Αυτοί είχαν και τα περισσότερα δικαιώματα.</a:t>
            </a:r>
            <a:endParaRPr lang="el-GR" dirty="0"/>
          </a:p>
        </p:txBody>
      </p:sp>
      <p:sp>
        <p:nvSpPr>
          <p:cNvPr id="14" name="TextBox 13">
            <a:extLst>
              <a:ext uri="{FF2B5EF4-FFF2-40B4-BE49-F238E27FC236}">
                <a16:creationId xmlns:a16="http://schemas.microsoft.com/office/drawing/2014/main" id="{36D6859E-36CE-1A7B-66BD-0A83C2606FBA}"/>
              </a:ext>
            </a:extLst>
          </p:cNvPr>
          <p:cNvSpPr txBox="1"/>
          <p:nvPr/>
        </p:nvSpPr>
        <p:spPr>
          <a:xfrm>
            <a:off x="205153" y="1977097"/>
            <a:ext cx="4712677" cy="1477328"/>
          </a:xfrm>
          <a:prstGeom prst="rect">
            <a:avLst/>
          </a:prstGeom>
          <a:noFill/>
        </p:spPr>
        <p:txBody>
          <a:bodyPr wrap="square">
            <a:spAutoFit/>
          </a:bodyPr>
          <a:lstStyle/>
          <a:p>
            <a:r>
              <a:rPr lang="el-GR" b="0" i="1" dirty="0">
                <a:solidFill>
                  <a:srgbClr val="000000"/>
                </a:solidFill>
                <a:effectLst/>
                <a:latin typeface="Arial" panose="020B0604020202020204" pitchFamily="34" charset="0"/>
              </a:rPr>
              <a:t>   </a:t>
            </a:r>
            <a:r>
              <a:rPr lang="el-GR" b="1" i="1" u="sng" dirty="0">
                <a:solidFill>
                  <a:srgbClr val="00B050"/>
                </a:solidFill>
                <a:effectLst/>
                <a:latin typeface="Arial" panose="020B0604020202020204" pitchFamily="34" charset="0"/>
              </a:rPr>
              <a:t>Μέτοικοι</a:t>
            </a:r>
            <a:r>
              <a:rPr lang="el-GR" b="0" i="0" dirty="0">
                <a:solidFill>
                  <a:srgbClr val="000000"/>
                </a:solidFill>
                <a:effectLst/>
                <a:latin typeface="Arial" panose="020B0604020202020204" pitchFamily="34" charset="0"/>
              </a:rPr>
              <a:t> ονομάζονταν οι ξένοι που είχαν εγκατασταθεί μόνιμα στην πόλη. Αυτοί συνήθως ασχολούνταν με το εμπόριο και πλήρωναν ένα φόρο (</a:t>
            </a:r>
            <a:r>
              <a:rPr lang="el-GR" b="0" i="0" dirty="0" err="1">
                <a:solidFill>
                  <a:srgbClr val="000000"/>
                </a:solidFill>
                <a:effectLst/>
                <a:latin typeface="Arial" panose="020B0604020202020204" pitchFamily="34" charset="0"/>
              </a:rPr>
              <a:t>μετοίκιο</a:t>
            </a:r>
            <a:r>
              <a:rPr lang="el-GR" b="0" i="0" dirty="0">
                <a:solidFill>
                  <a:srgbClr val="000000"/>
                </a:solidFill>
                <a:effectLst/>
                <a:latin typeface="Arial" panose="020B0604020202020204" pitchFamily="34" charset="0"/>
              </a:rPr>
              <a:t>) για την προστασία που τους πρόσφερε η πόλη.</a:t>
            </a:r>
            <a:endParaRPr lang="el-GR" dirty="0"/>
          </a:p>
        </p:txBody>
      </p:sp>
      <p:sp>
        <p:nvSpPr>
          <p:cNvPr id="16" name="TextBox 15">
            <a:extLst>
              <a:ext uri="{FF2B5EF4-FFF2-40B4-BE49-F238E27FC236}">
                <a16:creationId xmlns:a16="http://schemas.microsoft.com/office/drawing/2014/main" id="{02BE6EFD-E4B6-0DEB-0462-A3045CC60C43}"/>
              </a:ext>
            </a:extLst>
          </p:cNvPr>
          <p:cNvSpPr txBox="1"/>
          <p:nvPr/>
        </p:nvSpPr>
        <p:spPr>
          <a:xfrm>
            <a:off x="205154" y="3550013"/>
            <a:ext cx="5169876" cy="3416320"/>
          </a:xfrm>
          <a:prstGeom prst="rect">
            <a:avLst/>
          </a:prstGeom>
          <a:noFill/>
        </p:spPr>
        <p:txBody>
          <a:bodyPr wrap="square">
            <a:spAutoFit/>
          </a:bodyPr>
          <a:lstStyle/>
          <a:p>
            <a:r>
              <a:rPr lang="el-GR" b="0" i="0" dirty="0">
                <a:solidFill>
                  <a:srgbClr val="000000"/>
                </a:solidFill>
                <a:effectLst/>
                <a:latin typeface="Arial" panose="020B0604020202020204" pitchFamily="34" charset="0"/>
              </a:rPr>
              <a:t>   Στην Αθήνα ζούσαν και αρκετοί </a:t>
            </a:r>
            <a:r>
              <a:rPr lang="el-GR" b="1" i="1" u="sng" dirty="0">
                <a:solidFill>
                  <a:srgbClr val="00B050"/>
                </a:solidFill>
                <a:effectLst/>
                <a:latin typeface="Arial" panose="020B0604020202020204" pitchFamily="34" charset="0"/>
              </a:rPr>
              <a:t>δούλοι</a:t>
            </a:r>
            <a:r>
              <a:rPr lang="el-GR" b="0" i="0" dirty="0">
                <a:solidFill>
                  <a:srgbClr val="000000"/>
                </a:solidFill>
                <a:effectLst/>
                <a:latin typeface="Arial" panose="020B0604020202020204" pitchFamily="34" charset="0"/>
              </a:rPr>
              <a:t>, που έκαναν όλες τις βαριές δουλειές. Πολλοί απ' αυτούς ήταν αιχμάλωτοι. Η ζωή τους ήταν δύσκολη και κοπιαστική. Αν ένας δούλος είχε παράπονα από τον αφέντη του, μπορούσε να καταφύγει σ' ένα ναό και να ζητήσει προστασία. Μετά ήταν δυνατό να πουληθεί σε άλλο αφέντη, χωρίς όμως να είναι βέβαιο ότι θα καλυτερέψει η ζωή του. Γενικά η ζωή των δούλων στην Αθήνα, σε σύγκριση με τη ζωή άλλων σε διάφορες πόλεις, ήταν πιο καλή. Πολλοί δούλευαν ως αστυνομικοί, λογιστές και παιδαγωγοί.</a:t>
            </a:r>
            <a:endParaRPr lang="el-GR" dirty="0"/>
          </a:p>
        </p:txBody>
      </p:sp>
      <p:sp>
        <p:nvSpPr>
          <p:cNvPr id="18" name="TextBox 17">
            <a:extLst>
              <a:ext uri="{FF2B5EF4-FFF2-40B4-BE49-F238E27FC236}">
                <a16:creationId xmlns:a16="http://schemas.microsoft.com/office/drawing/2014/main" id="{E19C1875-4671-E476-A0E6-0280CEDD5229}"/>
              </a:ext>
            </a:extLst>
          </p:cNvPr>
          <p:cNvSpPr txBox="1"/>
          <p:nvPr/>
        </p:nvSpPr>
        <p:spPr>
          <a:xfrm>
            <a:off x="5206169" y="1334949"/>
            <a:ext cx="1670880" cy="1754326"/>
          </a:xfrm>
          <a:prstGeom prst="rect">
            <a:avLst/>
          </a:prstGeom>
          <a:solidFill>
            <a:schemeClr val="accent3">
              <a:lumMod val="20000"/>
              <a:lumOff val="80000"/>
            </a:schemeClr>
          </a:solidFill>
        </p:spPr>
        <p:txBody>
          <a:bodyPr wrap="square">
            <a:spAutoFit/>
          </a:bodyPr>
          <a:lstStyle/>
          <a:p>
            <a:r>
              <a:rPr lang="el-GR" b="1" i="0" dirty="0">
                <a:solidFill>
                  <a:srgbClr val="000000"/>
                </a:solidFill>
                <a:effectLst/>
                <a:latin typeface="Arial" panose="020B0604020202020204" pitchFamily="34" charset="0"/>
              </a:rPr>
              <a:t>η Εκκλησία του δήμου:</a:t>
            </a:r>
            <a:r>
              <a:rPr lang="el-GR" b="0" i="0" dirty="0">
                <a:solidFill>
                  <a:srgbClr val="000000"/>
                </a:solidFill>
                <a:effectLst/>
                <a:latin typeface="Arial" panose="020B0604020202020204" pitchFamily="34" charset="0"/>
              </a:rPr>
              <a:t> η συγκέντρωση, η συνέλευση του λαού</a:t>
            </a:r>
          </a:p>
          <a:p>
            <a:r>
              <a:rPr lang="el-GR" dirty="0">
                <a:solidFill>
                  <a:srgbClr val="000000"/>
                </a:solidFill>
                <a:latin typeface="Arial" panose="020B0604020202020204" pitchFamily="34" charset="0"/>
              </a:rPr>
              <a:t>…………….</a:t>
            </a:r>
            <a:endParaRPr lang="el-GR" dirty="0"/>
          </a:p>
        </p:txBody>
      </p:sp>
      <p:pic>
        <p:nvPicPr>
          <p:cNvPr id="19" name="Picture 2" descr="Εικόνα">
            <a:extLst>
              <a:ext uri="{FF2B5EF4-FFF2-40B4-BE49-F238E27FC236}">
                <a16:creationId xmlns:a16="http://schemas.microsoft.com/office/drawing/2014/main" id="{5C178FD8-109F-1B76-A384-E647550EB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030" y="404181"/>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F220C3B-167A-A135-A3BD-8A81188D3CDB}"/>
              </a:ext>
            </a:extLst>
          </p:cNvPr>
          <p:cNvSpPr txBox="1"/>
          <p:nvPr/>
        </p:nvSpPr>
        <p:spPr>
          <a:xfrm>
            <a:off x="5263661" y="2921675"/>
            <a:ext cx="1687340" cy="2308324"/>
          </a:xfrm>
          <a:prstGeom prst="rect">
            <a:avLst/>
          </a:prstGeom>
          <a:solidFill>
            <a:schemeClr val="accent3">
              <a:lumMod val="20000"/>
              <a:lumOff val="80000"/>
            </a:schemeClr>
          </a:solidFill>
        </p:spPr>
        <p:txBody>
          <a:bodyPr wrap="square">
            <a:spAutoFit/>
          </a:bodyPr>
          <a:lstStyle/>
          <a:p>
            <a:r>
              <a:rPr lang="el-GR" b="1" i="0" dirty="0">
                <a:solidFill>
                  <a:srgbClr val="000000"/>
                </a:solidFill>
                <a:effectLst/>
                <a:latin typeface="Arial" panose="020B0604020202020204" pitchFamily="34" charset="0"/>
              </a:rPr>
              <a:t>ο πολίτης: </a:t>
            </a:r>
            <a:r>
              <a:rPr lang="el-GR" b="0" i="0" dirty="0">
                <a:solidFill>
                  <a:srgbClr val="000000"/>
                </a:solidFill>
                <a:effectLst/>
                <a:latin typeface="Arial" panose="020B0604020202020204" pitchFamily="34" charset="0"/>
              </a:rPr>
              <a:t>ο υπήκοος κάποιου κράτους που έχει όλα τα πολιτικά δικαιώματα.</a:t>
            </a:r>
          </a:p>
          <a:p>
            <a:r>
              <a:rPr lang="el-GR" dirty="0">
                <a:solidFill>
                  <a:srgbClr val="000000"/>
                </a:solidFill>
                <a:latin typeface="Arial" panose="020B0604020202020204" pitchFamily="34" charset="0"/>
              </a:rPr>
              <a:t>……………</a:t>
            </a:r>
            <a:endParaRPr lang="el-GR" dirty="0"/>
          </a:p>
        </p:txBody>
      </p:sp>
      <p:sp>
        <p:nvSpPr>
          <p:cNvPr id="23" name="TextBox 22">
            <a:extLst>
              <a:ext uri="{FF2B5EF4-FFF2-40B4-BE49-F238E27FC236}">
                <a16:creationId xmlns:a16="http://schemas.microsoft.com/office/drawing/2014/main" id="{34D25DD9-19EE-85D3-6CF6-847108805F89}"/>
              </a:ext>
            </a:extLst>
          </p:cNvPr>
          <p:cNvSpPr txBox="1"/>
          <p:nvPr/>
        </p:nvSpPr>
        <p:spPr>
          <a:xfrm>
            <a:off x="5263662" y="5027341"/>
            <a:ext cx="1670880" cy="923330"/>
          </a:xfrm>
          <a:prstGeom prst="rect">
            <a:avLst/>
          </a:prstGeom>
          <a:solidFill>
            <a:schemeClr val="accent3">
              <a:lumMod val="20000"/>
              <a:lumOff val="80000"/>
            </a:schemeClr>
          </a:solidFill>
        </p:spPr>
        <p:txBody>
          <a:bodyPr wrap="square">
            <a:spAutoFit/>
          </a:bodyPr>
          <a:lstStyle/>
          <a:p>
            <a:r>
              <a:rPr lang="el-GR" b="1" i="0" dirty="0">
                <a:solidFill>
                  <a:srgbClr val="000000"/>
                </a:solidFill>
                <a:effectLst/>
                <a:latin typeface="Arial" panose="020B0604020202020204" pitchFamily="34" charset="0"/>
              </a:rPr>
              <a:t>ο μέτοικος:</a:t>
            </a:r>
            <a:r>
              <a:rPr lang="el-GR" b="0" i="0" dirty="0">
                <a:solidFill>
                  <a:srgbClr val="000000"/>
                </a:solidFill>
                <a:effectLst/>
                <a:latin typeface="Arial" panose="020B0604020202020204" pitchFamily="34" charset="0"/>
              </a:rPr>
              <a:t> ο μετανάστης</a:t>
            </a:r>
          </a:p>
          <a:p>
            <a:r>
              <a:rPr lang="el-GR" dirty="0">
                <a:solidFill>
                  <a:srgbClr val="000000"/>
                </a:solidFill>
                <a:latin typeface="Arial" panose="020B0604020202020204" pitchFamily="34" charset="0"/>
              </a:rPr>
              <a:t>……………</a:t>
            </a:r>
            <a:endParaRPr lang="el-GR" dirty="0"/>
          </a:p>
        </p:txBody>
      </p:sp>
      <p:sp>
        <p:nvSpPr>
          <p:cNvPr id="25" name="TextBox 24">
            <a:extLst>
              <a:ext uri="{FF2B5EF4-FFF2-40B4-BE49-F238E27FC236}">
                <a16:creationId xmlns:a16="http://schemas.microsoft.com/office/drawing/2014/main" id="{8E9FC2F6-66E9-EA79-262D-283549C77A62}"/>
              </a:ext>
            </a:extLst>
          </p:cNvPr>
          <p:cNvSpPr txBox="1"/>
          <p:nvPr/>
        </p:nvSpPr>
        <p:spPr>
          <a:xfrm>
            <a:off x="5263661" y="5949744"/>
            <a:ext cx="1594339" cy="923330"/>
          </a:xfrm>
          <a:prstGeom prst="rect">
            <a:avLst/>
          </a:prstGeom>
          <a:solidFill>
            <a:schemeClr val="accent3">
              <a:lumMod val="20000"/>
              <a:lumOff val="80000"/>
            </a:schemeClr>
          </a:solidFill>
        </p:spPr>
        <p:txBody>
          <a:bodyPr wrap="square">
            <a:spAutoFit/>
          </a:bodyPr>
          <a:lstStyle/>
          <a:p>
            <a:r>
              <a:rPr lang="el-GR" b="1" i="0" dirty="0">
                <a:solidFill>
                  <a:srgbClr val="000000"/>
                </a:solidFill>
                <a:effectLst/>
                <a:latin typeface="Arial" panose="020B0604020202020204" pitchFamily="34" charset="0"/>
              </a:rPr>
              <a:t>ο δούλος: </a:t>
            </a:r>
            <a:r>
              <a:rPr lang="el-GR" b="0" i="0" dirty="0">
                <a:solidFill>
                  <a:srgbClr val="000000"/>
                </a:solidFill>
                <a:effectLst/>
                <a:latin typeface="Arial" panose="020B0604020202020204" pitchFamily="34" charset="0"/>
              </a:rPr>
              <a:t>ο σκλάβος, ο υπηρέτης</a:t>
            </a:r>
            <a:endParaRPr lang="el-GR" dirty="0"/>
          </a:p>
        </p:txBody>
      </p:sp>
      <p:pic>
        <p:nvPicPr>
          <p:cNvPr id="4103" name="Picture 7" descr="2. O ναός του Ηφαίστου, το γνωστό Θησείο. Εδώ κατέφευγαν πολλές φορές οι δούλοι ζητώντας βοήθεια από το θεό.">
            <a:extLst>
              <a:ext uri="{FF2B5EF4-FFF2-40B4-BE49-F238E27FC236}">
                <a16:creationId xmlns:a16="http://schemas.microsoft.com/office/drawing/2014/main" id="{58A06CA3-5086-F88A-8352-077997CC5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491" y="7335665"/>
            <a:ext cx="4262246" cy="201007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5A906AA-CD35-D4F6-5791-BDCC37251C94}"/>
              </a:ext>
            </a:extLst>
          </p:cNvPr>
          <p:cNvSpPr txBox="1"/>
          <p:nvPr/>
        </p:nvSpPr>
        <p:spPr>
          <a:xfrm>
            <a:off x="33655" y="7647438"/>
            <a:ext cx="2451637" cy="1754326"/>
          </a:xfrm>
          <a:prstGeom prst="rect">
            <a:avLst/>
          </a:prstGeom>
          <a:solidFill>
            <a:schemeClr val="accent6">
              <a:lumMod val="20000"/>
              <a:lumOff val="80000"/>
            </a:schemeClr>
          </a:solidFill>
        </p:spPr>
        <p:txBody>
          <a:bodyPr wrap="square">
            <a:spAutoFit/>
          </a:bodyPr>
          <a:lstStyle/>
          <a:p>
            <a:r>
              <a:rPr lang="el-GR" b="0" i="1" dirty="0">
                <a:solidFill>
                  <a:srgbClr val="000000"/>
                </a:solidFill>
                <a:effectLst/>
                <a:latin typeface="Arial" panose="020B0604020202020204" pitchFamily="34" charset="0"/>
              </a:rPr>
              <a:t>O ναός του Ηφαίστου, το γνωστό Θησείο. Εδώ κατέφευγαν πολλές φορές οι δούλοι ζητώντας βοήθεια από το θεό.</a:t>
            </a:r>
            <a:endParaRPr lang="el-GR" dirty="0"/>
          </a:p>
        </p:txBody>
      </p:sp>
    </p:spTree>
    <p:extLst>
      <p:ext uri="{BB962C8B-B14F-4D97-AF65-F5344CB8AC3E}">
        <p14:creationId xmlns:p14="http://schemas.microsoft.com/office/powerpoint/2010/main" val="3316502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C200973F-37EA-E8F1-E232-F59EDCE401F8}"/>
              </a:ext>
            </a:extLst>
          </p:cNvPr>
          <p:cNvSpPr>
            <a:spLocks noGrp="1"/>
          </p:cNvSpPr>
          <p:nvPr>
            <p:ph type="sldNum" sz="quarter" idx="12"/>
          </p:nvPr>
        </p:nvSpPr>
        <p:spPr/>
        <p:txBody>
          <a:bodyPr/>
          <a:lstStyle/>
          <a:p>
            <a:fld id="{B598B63E-09B7-4847-9700-723D94451773}" type="slidenum">
              <a:rPr lang="en-US" smtClean="0"/>
              <a:t>26</a:t>
            </a:fld>
            <a:endParaRPr lang="en-US"/>
          </a:p>
        </p:txBody>
      </p:sp>
      <p:sp>
        <p:nvSpPr>
          <p:cNvPr id="6" name="TextBox 5">
            <a:extLst>
              <a:ext uri="{FF2B5EF4-FFF2-40B4-BE49-F238E27FC236}">
                <a16:creationId xmlns:a16="http://schemas.microsoft.com/office/drawing/2014/main" id="{80052702-C2D6-5A64-F4B5-46E2D6B439FD}"/>
              </a:ext>
            </a:extLst>
          </p:cNvPr>
          <p:cNvSpPr txBox="1"/>
          <p:nvPr/>
        </p:nvSpPr>
        <p:spPr>
          <a:xfrm>
            <a:off x="89389" y="197200"/>
            <a:ext cx="4388826" cy="4247317"/>
          </a:xfrm>
          <a:prstGeom prst="rect">
            <a:avLst/>
          </a:prstGeom>
          <a:noFill/>
        </p:spPr>
        <p:txBody>
          <a:bodyPr wrap="square">
            <a:spAutoFit/>
          </a:bodyPr>
          <a:lstStyle/>
          <a:p>
            <a:pPr algn="just"/>
            <a:r>
              <a:rPr lang="el-GR" b="0" i="0" dirty="0">
                <a:solidFill>
                  <a:srgbClr val="831717"/>
                </a:solidFill>
                <a:effectLst/>
                <a:latin typeface="Arial" panose="020B0604020202020204" pitchFamily="34" charset="0"/>
              </a:rPr>
              <a:t>Παράθεμα1</a:t>
            </a:r>
            <a:br>
              <a:rPr lang="el-GR" dirty="0"/>
            </a:br>
            <a:r>
              <a:rPr lang="el-GR" b="1" i="0" dirty="0">
                <a:solidFill>
                  <a:srgbClr val="000000"/>
                </a:solidFill>
                <a:effectLst/>
                <a:latin typeface="Arial" panose="020B0604020202020204" pitchFamily="34" charset="0"/>
              </a:rPr>
              <a:t>Η έντονη προσωπικότητα του </a:t>
            </a:r>
            <a:r>
              <a:rPr lang="el-GR" b="1" i="0" dirty="0" err="1">
                <a:solidFill>
                  <a:srgbClr val="000000"/>
                </a:solidFill>
                <a:effectLst/>
                <a:latin typeface="Arial" panose="020B0604020202020204" pitchFamily="34" charset="0"/>
              </a:rPr>
              <a:t>Περκλή</a:t>
            </a:r>
            <a:endParaRPr lang="el-GR" b="1" i="0" dirty="0">
              <a:solidFill>
                <a:srgbClr val="000000"/>
              </a:solidFill>
              <a:effectLst/>
              <a:latin typeface="Arial" panose="020B0604020202020204" pitchFamily="34" charset="0"/>
            </a:endParaRPr>
          </a:p>
          <a:p>
            <a:pPr algn="just"/>
            <a:r>
              <a:rPr lang="el-GR" b="0" i="0" dirty="0">
                <a:solidFill>
                  <a:srgbClr val="000000"/>
                </a:solidFill>
                <a:effectLst/>
                <a:latin typeface="Arial" panose="020B0604020202020204" pitchFamily="34" charset="0"/>
              </a:rPr>
              <a:t>O Περικλής είχε αποκτήσει μεγάλη δύναμη χάρη στην προσωπικότητά του και την εξυπνάδα του χωρίς να ενδιαφέρεται για τα χρήματα. Κατάφερνε να συγκρατεί τους πολίτες, χωρίς να περιορίζει* τις ελευθερίες τους. Δεν παρασυρόταν από το λαό, αντίθετα τον καθοδηγούσε. Δεν ήθελε να κερδίσει δύναμη με άδικα μέσα, γι' αυτό δεν κολάκευε τους Αθηναίους.</a:t>
            </a:r>
          </a:p>
          <a:p>
            <a:pPr algn="just"/>
            <a:endParaRPr lang="el-GR" dirty="0">
              <a:solidFill>
                <a:srgbClr val="000000"/>
              </a:solidFill>
              <a:latin typeface="Arial" panose="020B0604020202020204" pitchFamily="34" charset="0"/>
            </a:endParaRPr>
          </a:p>
          <a:p>
            <a:pPr algn="just"/>
            <a:endParaRPr lang="el-GR" b="0" i="0" dirty="0">
              <a:solidFill>
                <a:srgbClr val="000000"/>
              </a:solidFill>
              <a:effectLst/>
              <a:latin typeface="Arial" panose="020B0604020202020204" pitchFamily="34" charset="0"/>
            </a:endParaRPr>
          </a:p>
          <a:p>
            <a:pPr algn="just"/>
            <a:endParaRPr lang="el-GR" b="0" i="0" dirty="0">
              <a:solidFill>
                <a:srgbClr val="000000"/>
              </a:solidFill>
              <a:effectLst/>
              <a:latin typeface="Arial" panose="020B0604020202020204" pitchFamily="34" charset="0"/>
            </a:endParaRPr>
          </a:p>
        </p:txBody>
      </p:sp>
      <p:pic>
        <p:nvPicPr>
          <p:cNvPr id="7170" name="Picture 2" descr="3. O Περικλής (Λονδίνο, Βρετανικό  Μουσείο)">
            <a:extLst>
              <a:ext uri="{FF2B5EF4-FFF2-40B4-BE49-F238E27FC236}">
                <a16:creationId xmlns:a16="http://schemas.microsoft.com/office/drawing/2014/main" id="{FDAEF933-376D-8A58-66D8-59C1BE6A1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538" y="572338"/>
            <a:ext cx="1866900" cy="2790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B24B890-BF15-2406-72BE-97656A5640F9}"/>
              </a:ext>
            </a:extLst>
          </p:cNvPr>
          <p:cNvSpPr txBox="1"/>
          <p:nvPr/>
        </p:nvSpPr>
        <p:spPr>
          <a:xfrm>
            <a:off x="89389" y="3523902"/>
            <a:ext cx="6468573" cy="2585323"/>
          </a:xfrm>
          <a:prstGeom prst="rect">
            <a:avLst/>
          </a:prstGeom>
          <a:noFill/>
        </p:spPr>
        <p:txBody>
          <a:bodyPr wrap="square">
            <a:spAutoFit/>
          </a:bodyPr>
          <a:lstStyle/>
          <a:p>
            <a:pPr algn="just"/>
            <a:r>
              <a:rPr lang="el-GR" b="0" i="0" dirty="0">
                <a:solidFill>
                  <a:srgbClr val="000000"/>
                </a:solidFill>
                <a:effectLst/>
                <a:latin typeface="Arial" panose="020B0604020202020204" pitchFamily="34" charset="0"/>
              </a:rPr>
              <a:t>Έχοντας λοιπόν κερδίσει την εκτίμηση όλων, έλεγε με θάρρος τη γνώμη του, ακόμη και αν έκανε κάποιους να θυμώσουν. Άμα καμιά φορά οι Αθηναίοι έδειχναν μεγάλο θάρρος, τους φόβιζε για να μην παρασυρθούν σε λάθη και άλλοτε έκανε το αντίθετο. Παρόλο που το πολίτευμα ήταν δημοκρατία, αυτός ήταν ο πρώτος πολίτης της Αθήνας.</a:t>
            </a:r>
          </a:p>
          <a:p>
            <a:pPr algn="just"/>
            <a:r>
              <a:rPr lang="el-GR" b="0" i="0" dirty="0">
                <a:solidFill>
                  <a:srgbClr val="000000"/>
                </a:solidFill>
                <a:effectLst/>
                <a:latin typeface="Arial" panose="020B0604020202020204" pitchFamily="34" charset="0"/>
              </a:rPr>
              <a:t> </a:t>
            </a:r>
          </a:p>
          <a:p>
            <a:pPr algn="just"/>
            <a:r>
              <a:rPr lang="el-GR" b="0" i="0" dirty="0">
                <a:solidFill>
                  <a:srgbClr val="000000"/>
                </a:solidFill>
                <a:effectLst/>
                <a:latin typeface="Arial" panose="020B0604020202020204" pitchFamily="34" charset="0"/>
              </a:rPr>
              <a:t>*περιορίζω: συγκρατώ, εμποδίζω</a:t>
            </a:r>
          </a:p>
          <a:p>
            <a:pPr algn="just"/>
            <a:r>
              <a:rPr lang="el-GR" b="0" i="1" dirty="0">
                <a:solidFill>
                  <a:srgbClr val="000000"/>
                </a:solidFill>
                <a:effectLst/>
                <a:latin typeface="Arial" panose="020B0604020202020204" pitchFamily="34" charset="0"/>
              </a:rPr>
              <a:t>Θουκυδίδης, Ιστορία, μ , 65 8-10 (διασκευή)</a:t>
            </a:r>
            <a:endParaRPr lang="el-GR" b="0" i="0" dirty="0">
              <a:solidFill>
                <a:srgbClr val="000000"/>
              </a:solidFill>
              <a:effectLst/>
              <a:latin typeface="Arial" panose="020B0604020202020204" pitchFamily="34" charset="0"/>
            </a:endParaRPr>
          </a:p>
        </p:txBody>
      </p:sp>
      <p:sp>
        <p:nvSpPr>
          <p:cNvPr id="10" name="TextBox 9">
            <a:extLst>
              <a:ext uri="{FF2B5EF4-FFF2-40B4-BE49-F238E27FC236}">
                <a16:creationId xmlns:a16="http://schemas.microsoft.com/office/drawing/2014/main" id="{380EDB6C-4697-8598-7800-27180DDC38D0}"/>
              </a:ext>
            </a:extLst>
          </p:cNvPr>
          <p:cNvSpPr txBox="1"/>
          <p:nvPr/>
        </p:nvSpPr>
        <p:spPr>
          <a:xfrm>
            <a:off x="424961" y="6109225"/>
            <a:ext cx="3385039" cy="923330"/>
          </a:xfrm>
          <a:prstGeom prst="rect">
            <a:avLst/>
          </a:prstGeom>
          <a:noFill/>
        </p:spPr>
        <p:txBody>
          <a:bodyPr wrap="square">
            <a:spAutoFit/>
          </a:bodyPr>
          <a:lstStyle/>
          <a:p>
            <a:pPr algn="just"/>
            <a:r>
              <a:rPr lang="el-GR" b="0" i="0" dirty="0">
                <a:solidFill>
                  <a:srgbClr val="831717"/>
                </a:solidFill>
                <a:effectLst/>
                <a:latin typeface="Arial" panose="020B0604020202020204" pitchFamily="34" charset="0"/>
              </a:rPr>
              <a:t>παράθεμα 2   Οι μέτοικοι</a:t>
            </a:r>
          </a:p>
          <a:p>
            <a:br>
              <a:rPr lang="el-GR" dirty="0"/>
            </a:br>
            <a:endParaRPr lang="el-GR" dirty="0"/>
          </a:p>
        </p:txBody>
      </p:sp>
      <p:sp>
        <p:nvSpPr>
          <p:cNvPr id="14" name="TextBox 13">
            <a:extLst>
              <a:ext uri="{FF2B5EF4-FFF2-40B4-BE49-F238E27FC236}">
                <a16:creationId xmlns:a16="http://schemas.microsoft.com/office/drawing/2014/main" id="{28320585-9DD8-45FB-A3BA-EDAB18E8BEF8}"/>
              </a:ext>
            </a:extLst>
          </p:cNvPr>
          <p:cNvSpPr txBox="1"/>
          <p:nvPr/>
        </p:nvSpPr>
        <p:spPr>
          <a:xfrm>
            <a:off x="144340" y="6500753"/>
            <a:ext cx="6569319" cy="2862322"/>
          </a:xfrm>
          <a:prstGeom prst="rect">
            <a:avLst/>
          </a:prstGeom>
          <a:noFill/>
        </p:spPr>
        <p:txBody>
          <a:bodyPr wrap="square">
            <a:spAutoFit/>
          </a:bodyPr>
          <a:lstStyle/>
          <a:p>
            <a:r>
              <a:rPr lang="el-GR" b="0" i="0" dirty="0">
                <a:solidFill>
                  <a:srgbClr val="000000"/>
                </a:solidFill>
                <a:effectLst/>
                <a:latin typeface="Arial" panose="020B0604020202020204" pitchFamily="34" charset="0"/>
              </a:rPr>
              <a:t>Στην αρχαία Αθήνα ζούσαν πολλοί μέτοικοι. Αυτοί ήταν συνήθως Έλληνες από άλλες πόλεις, αλλά και ξένοι όπως Φοίνικες, </a:t>
            </a:r>
            <a:r>
              <a:rPr lang="el-GR" b="0" i="0" dirty="0" err="1">
                <a:solidFill>
                  <a:srgbClr val="000000"/>
                </a:solidFill>
                <a:effectLst/>
                <a:latin typeface="Arial" panose="020B0604020202020204" pitchFamily="34" charset="0"/>
              </a:rPr>
              <a:t>Φρύγες</a:t>
            </a:r>
            <a:r>
              <a:rPr lang="el-GR" b="0" i="0" dirty="0">
                <a:solidFill>
                  <a:srgbClr val="000000"/>
                </a:solidFill>
                <a:effectLst/>
                <a:latin typeface="Arial" panose="020B0604020202020204" pitchFamily="34" charset="0"/>
              </a:rPr>
              <a:t> , Αιγύπτιοι και Άραβες. Τον 5ο αιώνα π.Χ. ήταν γύρω στις 20.000, δηλαδή περίπου οι μισοί από τους Αθηναίους πολίτες. Είχαν όλες σχεδόν τις οικονομικές υποχρεώσεις των πολιτών. Πλήρωναν ένα ειδικό φόρο, το </a:t>
            </a:r>
            <a:r>
              <a:rPr lang="el-GR" b="0" i="0" dirty="0" err="1">
                <a:solidFill>
                  <a:srgbClr val="000000"/>
                </a:solidFill>
                <a:effectLst/>
                <a:latin typeface="Arial" panose="020B0604020202020204" pitchFamily="34" charset="0"/>
              </a:rPr>
              <a:t>μετοίκιο</a:t>
            </a:r>
            <a:r>
              <a:rPr lang="el-GR" b="0" i="0" dirty="0">
                <a:solidFill>
                  <a:srgbClr val="000000"/>
                </a:solidFill>
                <a:effectLst/>
                <a:latin typeface="Arial" panose="020B0604020202020204" pitchFamily="34" charset="0"/>
              </a:rPr>
              <a:t>: 12 δραχμές το χρόνο οι άντρες και 6 δραχμές οι γυναίκες. </a:t>
            </a:r>
            <a:r>
              <a:rPr lang="el-GR" b="0" i="0" dirty="0" err="1">
                <a:solidFill>
                  <a:srgbClr val="000000"/>
                </a:solidFill>
                <a:effectLst/>
                <a:latin typeface="Arial" panose="020B0604020202020204" pitchFamily="34" charset="0"/>
              </a:rPr>
              <a:t>Yπηρετούσαν</a:t>
            </a:r>
            <a:r>
              <a:rPr lang="el-GR" b="0" i="0" dirty="0">
                <a:solidFill>
                  <a:srgbClr val="000000"/>
                </a:solidFill>
                <a:effectLst/>
                <a:latin typeface="Arial" panose="020B0604020202020204" pitchFamily="34" charset="0"/>
              </a:rPr>
              <a:t> στον αθηναϊκό στρατό ως ελαφρά οπλισμένοι (ψιλοί) στρατιώτες. Ήταν απόλυτα ελεύθεροι να λατρεύουν τους θεούς τους.</a:t>
            </a:r>
            <a:endParaRPr lang="el-GR" dirty="0"/>
          </a:p>
        </p:txBody>
      </p:sp>
    </p:spTree>
    <p:extLst>
      <p:ext uri="{BB962C8B-B14F-4D97-AF65-F5344CB8AC3E}">
        <p14:creationId xmlns:p14="http://schemas.microsoft.com/office/powerpoint/2010/main" val="3212402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2BC0E937-A7F8-232B-CEC4-3B32EFB4AA0A}"/>
              </a:ext>
            </a:extLst>
          </p:cNvPr>
          <p:cNvSpPr>
            <a:spLocks noGrp="1"/>
          </p:cNvSpPr>
          <p:nvPr>
            <p:ph type="sldNum" sz="quarter" idx="12"/>
          </p:nvPr>
        </p:nvSpPr>
        <p:spPr/>
        <p:txBody>
          <a:bodyPr/>
          <a:lstStyle/>
          <a:p>
            <a:fld id="{B598B63E-09B7-4847-9700-723D94451773}" type="slidenum">
              <a:rPr lang="en-US" smtClean="0"/>
              <a:t>27</a:t>
            </a:fld>
            <a:endParaRPr lang="en-US"/>
          </a:p>
        </p:txBody>
      </p:sp>
      <p:sp>
        <p:nvSpPr>
          <p:cNvPr id="6" name="TextBox 5">
            <a:extLst>
              <a:ext uri="{FF2B5EF4-FFF2-40B4-BE49-F238E27FC236}">
                <a16:creationId xmlns:a16="http://schemas.microsoft.com/office/drawing/2014/main" id="{8BF636A8-12CF-D548-6738-01FFA8AAD445}"/>
              </a:ext>
            </a:extLst>
          </p:cNvPr>
          <p:cNvSpPr txBox="1"/>
          <p:nvPr/>
        </p:nvSpPr>
        <p:spPr>
          <a:xfrm>
            <a:off x="411773" y="6685064"/>
            <a:ext cx="5848350" cy="923330"/>
          </a:xfrm>
          <a:prstGeom prst="rect">
            <a:avLst/>
          </a:prstGeom>
          <a:noFill/>
        </p:spPr>
        <p:txBody>
          <a:bodyPr wrap="square">
            <a:spAutoFit/>
          </a:bodyPr>
          <a:lstStyle/>
          <a:p>
            <a:pPr algn="just">
              <a:buFont typeface="+mj-lt"/>
              <a:buAutoNum type="arabicPeriod"/>
            </a:pPr>
            <a:r>
              <a:rPr lang="el-GR" b="0" i="0" dirty="0">
                <a:solidFill>
                  <a:srgbClr val="000000"/>
                </a:solidFill>
                <a:effectLst/>
                <a:latin typeface="Arial" panose="020B0604020202020204" pitchFamily="34" charset="0"/>
              </a:rPr>
              <a:t>Τι πολίτευμα είχε η Αθήνα στα χρόνια του Περικλή;</a:t>
            </a:r>
          </a:p>
          <a:p>
            <a:pPr algn="just">
              <a:buFont typeface="+mj-lt"/>
              <a:buAutoNum type="arabicPeriod"/>
            </a:pPr>
            <a:r>
              <a:rPr lang="el-GR" b="0" i="0" dirty="0">
                <a:solidFill>
                  <a:srgbClr val="000000"/>
                </a:solidFill>
                <a:effectLst/>
                <a:latin typeface="Arial" panose="020B0604020202020204" pitchFamily="34" charset="0"/>
              </a:rPr>
              <a:t>Γιατί νομίζεις ότι η ζωή των δούλων ήταν καλύτερη στην Αθήνα από ό,τι στις άλλες πόλεις;</a:t>
            </a:r>
          </a:p>
        </p:txBody>
      </p:sp>
      <p:sp>
        <p:nvSpPr>
          <p:cNvPr id="8" name="TextBox 7">
            <a:extLst>
              <a:ext uri="{FF2B5EF4-FFF2-40B4-BE49-F238E27FC236}">
                <a16:creationId xmlns:a16="http://schemas.microsoft.com/office/drawing/2014/main" id="{39A1419C-866E-9E51-F9FC-C33147F2F19D}"/>
              </a:ext>
            </a:extLst>
          </p:cNvPr>
          <p:cNvSpPr txBox="1"/>
          <p:nvPr/>
        </p:nvSpPr>
        <p:spPr>
          <a:xfrm>
            <a:off x="211015" y="1001601"/>
            <a:ext cx="6435969" cy="4247317"/>
          </a:xfrm>
          <a:prstGeom prst="rect">
            <a:avLst/>
          </a:prstGeom>
          <a:noFill/>
        </p:spPr>
        <p:txBody>
          <a:bodyPr wrap="square">
            <a:spAutoFit/>
          </a:bodyPr>
          <a:lstStyle/>
          <a:p>
            <a:pPr algn="just"/>
            <a:r>
              <a:rPr lang="el-GR" b="0" i="0" dirty="0">
                <a:solidFill>
                  <a:srgbClr val="000000"/>
                </a:solidFill>
                <a:effectLst/>
                <a:latin typeface="Arial" panose="020B0604020202020204" pitchFamily="34" charset="0"/>
              </a:rPr>
              <a:t>Πολλοί απ' αυτούς ασχολήθηκαν με τη βιοτεχνία, την υφαντική, την </a:t>
            </a:r>
            <a:r>
              <a:rPr lang="el-GR" b="0" i="0" dirty="0" err="1">
                <a:solidFill>
                  <a:srgbClr val="000000"/>
                </a:solidFill>
                <a:effectLst/>
                <a:latin typeface="Arial" panose="020B0604020202020204" pitchFamily="34" charset="0"/>
              </a:rPr>
              <a:t>κεραμεική</a:t>
            </a:r>
            <a:r>
              <a:rPr lang="el-GR" b="0" i="0" dirty="0">
                <a:solidFill>
                  <a:srgbClr val="000000"/>
                </a:solidFill>
                <a:effectLst/>
                <a:latin typeface="Arial" panose="020B0604020202020204" pitchFamily="34" charset="0"/>
              </a:rPr>
              <a:t>, τη μεταλλουργία, την κατεργασία* δερμάτων. Κρατούσαν επίσης την πρώτη θέση στο εμπόριο, εισαγωγικό και εξαγωγικό. Έτσι, κάποιοι απ' αυτούς έγιναν πολύ πλούσιοι και έδωσαν στα παιδιά τους σπουδαία μόρφωση. Δεν υπάρχει αμφιβολία πως οι μέτοικοι έπαιξαν σημαντικό ρόλο στην οικονομική, πνευματική και καλλιτεχνική ακμή της Αθήνας. O ίδιος ο Περικλής έλεγε: « Έχουμε τις πύλες της πόλης μας ανοικτές σε όλους».</a:t>
            </a:r>
          </a:p>
          <a:p>
            <a:pPr algn="just"/>
            <a:r>
              <a:rPr lang="el-GR" b="0" i="0" dirty="0">
                <a:solidFill>
                  <a:srgbClr val="000000"/>
                </a:solidFill>
                <a:effectLst/>
                <a:latin typeface="Arial" panose="020B0604020202020204" pitchFamily="34" charset="0"/>
              </a:rPr>
              <a:t> </a:t>
            </a:r>
          </a:p>
          <a:p>
            <a:pPr algn="just"/>
            <a:r>
              <a:rPr lang="el-GR" b="0" i="0" dirty="0">
                <a:solidFill>
                  <a:srgbClr val="000000"/>
                </a:solidFill>
                <a:effectLst/>
                <a:latin typeface="Arial" panose="020B0604020202020204" pitchFamily="34" charset="0"/>
              </a:rPr>
              <a:t>*η κατεργασία: η επεξεργασία ενός υλικού (ξύλου, μετάλλων, δέρματος) ώστε να μπορεί να χρησιμοποιηθεί.</a:t>
            </a:r>
          </a:p>
          <a:p>
            <a:pPr algn="just"/>
            <a:r>
              <a:rPr lang="el-GR" b="0" i="0" dirty="0">
                <a:solidFill>
                  <a:srgbClr val="000000"/>
                </a:solidFill>
                <a:effectLst/>
                <a:latin typeface="Arial" panose="020B0604020202020204" pitchFamily="34" charset="0"/>
              </a:rPr>
              <a:t> </a:t>
            </a:r>
          </a:p>
          <a:p>
            <a:pPr algn="just"/>
            <a:r>
              <a:rPr lang="el-GR" b="0" i="1" dirty="0" err="1">
                <a:solidFill>
                  <a:srgbClr val="000000"/>
                </a:solidFill>
                <a:effectLst/>
                <a:latin typeface="Arial" panose="020B0604020202020204" pitchFamily="34" charset="0"/>
              </a:rPr>
              <a:t>Ρομπέρ</a:t>
            </a:r>
            <a:r>
              <a:rPr lang="el-GR" b="0" i="1" dirty="0">
                <a:solidFill>
                  <a:srgbClr val="000000"/>
                </a:solidFill>
                <a:effectLst/>
                <a:latin typeface="Arial" panose="020B0604020202020204" pitchFamily="34" charset="0"/>
              </a:rPr>
              <a:t> </a:t>
            </a:r>
            <a:r>
              <a:rPr lang="el-GR" b="0" i="1" dirty="0" err="1">
                <a:solidFill>
                  <a:srgbClr val="000000"/>
                </a:solidFill>
                <a:effectLst/>
                <a:latin typeface="Arial" panose="020B0604020202020204" pitchFamily="34" charset="0"/>
              </a:rPr>
              <a:t>Φλασελιέρ</a:t>
            </a:r>
            <a:r>
              <a:rPr lang="el-GR" b="0" i="1" dirty="0">
                <a:solidFill>
                  <a:srgbClr val="000000"/>
                </a:solidFill>
                <a:effectLst/>
                <a:latin typeface="Arial" panose="020B0604020202020204" pitchFamily="34" charset="0"/>
              </a:rPr>
              <a:t>, O δημόσιος και ιδιωτικός βίος των Αρχαίων Ελλήνων, κεφ. 2 (διασκευή)</a:t>
            </a:r>
            <a:endParaRPr lang="el-GR" b="0" i="0" dirty="0">
              <a:solidFill>
                <a:srgbClr val="000000"/>
              </a:solidFill>
              <a:effectLst/>
              <a:latin typeface="Arial" panose="020B0604020202020204" pitchFamily="34" charset="0"/>
            </a:endParaRPr>
          </a:p>
        </p:txBody>
      </p:sp>
      <p:sp>
        <p:nvSpPr>
          <p:cNvPr id="10" name="TextBox 9">
            <a:extLst>
              <a:ext uri="{FF2B5EF4-FFF2-40B4-BE49-F238E27FC236}">
                <a16:creationId xmlns:a16="http://schemas.microsoft.com/office/drawing/2014/main" id="{31D28DC8-3CE7-F87B-2150-EEA1A2C1C5D4}"/>
              </a:ext>
            </a:extLst>
          </p:cNvPr>
          <p:cNvSpPr txBox="1"/>
          <p:nvPr/>
        </p:nvSpPr>
        <p:spPr>
          <a:xfrm>
            <a:off x="952500" y="6148547"/>
            <a:ext cx="3429000" cy="375552"/>
          </a:xfrm>
          <a:prstGeom prst="rect">
            <a:avLst/>
          </a:prstGeom>
          <a:noFill/>
        </p:spPr>
        <p:txBody>
          <a:bodyPr wrap="square">
            <a:spAutoFit/>
          </a:bodyPr>
          <a:lstStyle/>
          <a:p>
            <a:pPr>
              <a:lnSpc>
                <a:spcPct val="107000"/>
              </a:lnSpc>
              <a:spcAft>
                <a:spcPts val="800"/>
              </a:spcAft>
            </a:pPr>
            <a:r>
              <a:rPr lang="el-GR" sz="1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Ερωτήσεις</a:t>
            </a:r>
          </a:p>
        </p:txBody>
      </p:sp>
    </p:spTree>
    <p:extLst>
      <p:ext uri="{BB962C8B-B14F-4D97-AF65-F5344CB8AC3E}">
        <p14:creationId xmlns:p14="http://schemas.microsoft.com/office/powerpoint/2010/main" val="1128723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99552B16-D1DF-DA4F-FF35-F68BDDCFC948}"/>
              </a:ext>
            </a:extLst>
          </p:cNvPr>
          <p:cNvSpPr>
            <a:spLocks noGrp="1"/>
          </p:cNvSpPr>
          <p:nvPr>
            <p:ph type="sldNum" sz="quarter" idx="12"/>
          </p:nvPr>
        </p:nvSpPr>
        <p:spPr>
          <a:xfrm>
            <a:off x="4809925" y="9143445"/>
            <a:ext cx="1543050" cy="527403"/>
          </a:xfrm>
        </p:spPr>
        <p:txBody>
          <a:bodyPr/>
          <a:lstStyle/>
          <a:p>
            <a:fld id="{B598B63E-09B7-4847-9700-723D94451773}" type="slidenum">
              <a:rPr lang="en-US" smtClean="0"/>
              <a:t>28</a:t>
            </a:fld>
            <a:endParaRPr lang="en-US"/>
          </a:p>
        </p:txBody>
      </p:sp>
      <p:sp>
        <p:nvSpPr>
          <p:cNvPr id="8" name="Οβάλ 7">
            <a:extLst>
              <a:ext uri="{FF2B5EF4-FFF2-40B4-BE49-F238E27FC236}">
                <a16:creationId xmlns:a16="http://schemas.microsoft.com/office/drawing/2014/main" id="{03A7FD61-8C13-08DC-2378-147D62710A9C}"/>
              </a:ext>
            </a:extLst>
          </p:cNvPr>
          <p:cNvSpPr/>
          <p:nvPr/>
        </p:nvSpPr>
        <p:spPr>
          <a:xfrm>
            <a:off x="2369893" y="2985641"/>
            <a:ext cx="2051539" cy="102124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id="{786EFB05-D701-2B55-C831-11876E503717}"/>
              </a:ext>
            </a:extLst>
          </p:cNvPr>
          <p:cNvSpPr txBox="1"/>
          <p:nvPr/>
        </p:nvSpPr>
        <p:spPr>
          <a:xfrm>
            <a:off x="2653628" y="3152402"/>
            <a:ext cx="2051539" cy="736355"/>
          </a:xfrm>
          <a:prstGeom prst="rect">
            <a:avLst/>
          </a:prstGeom>
          <a:noFill/>
        </p:spPr>
        <p:txBody>
          <a:bodyPr wrap="square">
            <a:spAutoFit/>
          </a:bodyPr>
          <a:lstStyle/>
          <a:p>
            <a:pPr>
              <a:lnSpc>
                <a:spcPct val="107000"/>
              </a:lnSpc>
              <a:spcAft>
                <a:spcPts val="800"/>
              </a:spcAft>
            </a:pPr>
            <a:r>
              <a:rPr lang="el-GR" sz="20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Η εκκλησία του Δήμου</a:t>
            </a:r>
            <a:endParaRPr lang="el-GR" sz="20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7F86B37-6EB9-6128-EF19-646C9C2CA48C}"/>
              </a:ext>
            </a:extLst>
          </p:cNvPr>
          <p:cNvSpPr txBox="1"/>
          <p:nvPr/>
        </p:nvSpPr>
        <p:spPr>
          <a:xfrm>
            <a:off x="5312584" y="3012266"/>
            <a:ext cx="1325806" cy="968278"/>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Ποιο ήταν το έργο της;</a:t>
            </a:r>
          </a:p>
        </p:txBody>
      </p:sp>
      <p:sp>
        <p:nvSpPr>
          <p:cNvPr id="12" name="Οβάλ 11">
            <a:extLst>
              <a:ext uri="{FF2B5EF4-FFF2-40B4-BE49-F238E27FC236}">
                <a16:creationId xmlns:a16="http://schemas.microsoft.com/office/drawing/2014/main" id="{B9A7EE88-C457-A71C-023A-A34D01E71DAF}"/>
              </a:ext>
            </a:extLst>
          </p:cNvPr>
          <p:cNvSpPr/>
          <p:nvPr/>
        </p:nvSpPr>
        <p:spPr>
          <a:xfrm>
            <a:off x="2746313" y="4430906"/>
            <a:ext cx="1638953" cy="114169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a:extLst>
              <a:ext uri="{FF2B5EF4-FFF2-40B4-BE49-F238E27FC236}">
                <a16:creationId xmlns:a16="http://schemas.microsoft.com/office/drawing/2014/main" id="{EC4DBA98-952B-F7D1-6391-1CE566951BD9}"/>
              </a:ext>
            </a:extLst>
          </p:cNvPr>
          <p:cNvSpPr txBox="1"/>
          <p:nvPr/>
        </p:nvSpPr>
        <p:spPr>
          <a:xfrm>
            <a:off x="2746313" y="4834527"/>
            <a:ext cx="3429000" cy="407035"/>
          </a:xfrm>
          <a:prstGeom prst="rect">
            <a:avLst/>
          </a:prstGeom>
          <a:noFill/>
        </p:spPr>
        <p:txBody>
          <a:bodyPr wrap="square">
            <a:spAutoFit/>
          </a:bodyPr>
          <a:lstStyle/>
          <a:p>
            <a:pPr>
              <a:lnSpc>
                <a:spcPct val="107000"/>
              </a:lnSpc>
              <a:spcAft>
                <a:spcPts val="800"/>
              </a:spcAft>
            </a:pPr>
            <a:r>
              <a:rPr lang="el-GR" sz="2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10 στρατηγοί</a:t>
            </a:r>
          </a:p>
        </p:txBody>
      </p:sp>
      <p:cxnSp>
        <p:nvCxnSpPr>
          <p:cNvPr id="18" name="Ευθύγραμμο βέλος σύνδεσης 17">
            <a:extLst>
              <a:ext uri="{FF2B5EF4-FFF2-40B4-BE49-F238E27FC236}">
                <a16:creationId xmlns:a16="http://schemas.microsoft.com/office/drawing/2014/main" id="{D41719A9-CD85-68BD-DC21-EB8594E2BBF6}"/>
              </a:ext>
            </a:extLst>
          </p:cNvPr>
          <p:cNvCxnSpPr>
            <a:cxnSpLocks/>
          </p:cNvCxnSpPr>
          <p:nvPr/>
        </p:nvCxnSpPr>
        <p:spPr>
          <a:xfrm flipH="1" flipV="1">
            <a:off x="2204224" y="1467386"/>
            <a:ext cx="542090" cy="3334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Οβάλ 18">
            <a:extLst>
              <a:ext uri="{FF2B5EF4-FFF2-40B4-BE49-F238E27FC236}">
                <a16:creationId xmlns:a16="http://schemas.microsoft.com/office/drawing/2014/main" id="{43FA2FF4-B77C-F52F-AAEB-FA44A2A5588A}"/>
              </a:ext>
            </a:extLst>
          </p:cNvPr>
          <p:cNvSpPr/>
          <p:nvPr/>
        </p:nvSpPr>
        <p:spPr>
          <a:xfrm>
            <a:off x="262853" y="543372"/>
            <a:ext cx="2051539" cy="119207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Οβάλ 19">
            <a:extLst>
              <a:ext uri="{FF2B5EF4-FFF2-40B4-BE49-F238E27FC236}">
                <a16:creationId xmlns:a16="http://schemas.microsoft.com/office/drawing/2014/main" id="{3518E142-31C8-D42D-ABDF-D5FDC77ADF17}"/>
              </a:ext>
            </a:extLst>
          </p:cNvPr>
          <p:cNvSpPr/>
          <p:nvPr/>
        </p:nvSpPr>
        <p:spPr>
          <a:xfrm>
            <a:off x="2569904" y="1476577"/>
            <a:ext cx="1796028" cy="134294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TextBox 21">
            <a:extLst>
              <a:ext uri="{FF2B5EF4-FFF2-40B4-BE49-F238E27FC236}">
                <a16:creationId xmlns:a16="http://schemas.microsoft.com/office/drawing/2014/main" id="{32EEB3AC-B488-54CD-7B1A-04A77544BC29}"/>
              </a:ext>
            </a:extLst>
          </p:cNvPr>
          <p:cNvSpPr txBox="1"/>
          <p:nvPr/>
        </p:nvSpPr>
        <p:spPr>
          <a:xfrm>
            <a:off x="2748287" y="1925480"/>
            <a:ext cx="3429000" cy="400110"/>
          </a:xfrm>
          <a:prstGeom prst="rect">
            <a:avLst/>
          </a:prstGeom>
          <a:noFill/>
        </p:spPr>
        <p:txBody>
          <a:bodyPr wrap="square">
            <a:spAutoFit/>
          </a:bodyPr>
          <a:lstStyle/>
          <a:p>
            <a:r>
              <a:rPr lang="el-GR" sz="2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Ο Περικλής </a:t>
            </a:r>
            <a:endParaRPr lang="el-GR" sz="2000" b="1" dirty="0">
              <a:solidFill>
                <a:srgbClr val="C00000"/>
              </a:solidFill>
            </a:endParaRPr>
          </a:p>
        </p:txBody>
      </p:sp>
      <p:sp>
        <p:nvSpPr>
          <p:cNvPr id="24" name="TextBox 23">
            <a:extLst>
              <a:ext uri="{FF2B5EF4-FFF2-40B4-BE49-F238E27FC236}">
                <a16:creationId xmlns:a16="http://schemas.microsoft.com/office/drawing/2014/main" id="{D35F3696-33C6-5AAA-D182-95C60DBC788E}"/>
              </a:ext>
            </a:extLst>
          </p:cNvPr>
          <p:cNvSpPr txBox="1"/>
          <p:nvPr/>
        </p:nvSpPr>
        <p:spPr>
          <a:xfrm>
            <a:off x="418185" y="815388"/>
            <a:ext cx="3429000" cy="375552"/>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Τι ήταν; (ρήτορας)</a:t>
            </a:r>
          </a:p>
        </p:txBody>
      </p:sp>
      <p:sp>
        <p:nvSpPr>
          <p:cNvPr id="26" name="Οβάλ 25">
            <a:extLst>
              <a:ext uri="{FF2B5EF4-FFF2-40B4-BE49-F238E27FC236}">
                <a16:creationId xmlns:a16="http://schemas.microsoft.com/office/drawing/2014/main" id="{CB861932-D114-700B-4E6A-1F61289A9182}"/>
              </a:ext>
            </a:extLst>
          </p:cNvPr>
          <p:cNvSpPr/>
          <p:nvPr/>
        </p:nvSpPr>
        <p:spPr>
          <a:xfrm>
            <a:off x="2720577" y="199826"/>
            <a:ext cx="3210016" cy="94835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TextBox 28">
            <a:extLst>
              <a:ext uri="{FF2B5EF4-FFF2-40B4-BE49-F238E27FC236}">
                <a16:creationId xmlns:a16="http://schemas.microsoft.com/office/drawing/2014/main" id="{B323D513-69B2-A48A-543A-694E259DFDCE}"/>
              </a:ext>
            </a:extLst>
          </p:cNvPr>
          <p:cNvSpPr txBox="1"/>
          <p:nvPr/>
        </p:nvSpPr>
        <p:spPr>
          <a:xfrm>
            <a:off x="3573614" y="390734"/>
            <a:ext cx="1722926" cy="671915"/>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Το όραμά του/ ο στόχος του</a:t>
            </a:r>
          </a:p>
        </p:txBody>
      </p:sp>
      <p:sp>
        <p:nvSpPr>
          <p:cNvPr id="30" name="Οβάλ 29">
            <a:extLst>
              <a:ext uri="{FF2B5EF4-FFF2-40B4-BE49-F238E27FC236}">
                <a16:creationId xmlns:a16="http://schemas.microsoft.com/office/drawing/2014/main" id="{CB63B77C-05D1-2484-36A8-8FDF9EA3701B}"/>
              </a:ext>
            </a:extLst>
          </p:cNvPr>
          <p:cNvSpPr/>
          <p:nvPr/>
        </p:nvSpPr>
        <p:spPr>
          <a:xfrm>
            <a:off x="5156670" y="1327315"/>
            <a:ext cx="1550377" cy="65379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TextBox 31">
            <a:extLst>
              <a:ext uri="{FF2B5EF4-FFF2-40B4-BE49-F238E27FC236}">
                <a16:creationId xmlns:a16="http://schemas.microsoft.com/office/drawing/2014/main" id="{CDDCF0D5-5689-56C5-E146-BDE2CF21AC22}"/>
              </a:ext>
            </a:extLst>
          </p:cNvPr>
          <p:cNvSpPr txBox="1"/>
          <p:nvPr/>
        </p:nvSpPr>
        <p:spPr>
          <a:xfrm>
            <a:off x="5320793" y="1416692"/>
            <a:ext cx="3429000" cy="375552"/>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Τι έκανε;</a:t>
            </a:r>
          </a:p>
        </p:txBody>
      </p:sp>
      <p:sp>
        <p:nvSpPr>
          <p:cNvPr id="33" name="Οβάλ 32">
            <a:extLst>
              <a:ext uri="{FF2B5EF4-FFF2-40B4-BE49-F238E27FC236}">
                <a16:creationId xmlns:a16="http://schemas.microsoft.com/office/drawing/2014/main" id="{AFC09D02-34DF-E999-E067-81CCA6AB006E}"/>
              </a:ext>
            </a:extLst>
          </p:cNvPr>
          <p:cNvSpPr/>
          <p:nvPr/>
        </p:nvSpPr>
        <p:spPr>
          <a:xfrm>
            <a:off x="36223" y="2985640"/>
            <a:ext cx="1910543" cy="103160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TextBox 34">
            <a:extLst>
              <a:ext uri="{FF2B5EF4-FFF2-40B4-BE49-F238E27FC236}">
                <a16:creationId xmlns:a16="http://schemas.microsoft.com/office/drawing/2014/main" id="{12CA16E3-A0B9-CE27-4DAB-9DC0CB62FEB1}"/>
              </a:ext>
            </a:extLst>
          </p:cNvPr>
          <p:cNvSpPr txBox="1"/>
          <p:nvPr/>
        </p:nvSpPr>
        <p:spPr>
          <a:xfrm>
            <a:off x="-25277" y="3276113"/>
            <a:ext cx="4243754" cy="369332"/>
          </a:xfrm>
          <a:prstGeom prst="rect">
            <a:avLst/>
          </a:prstGeom>
          <a:noFill/>
        </p:spPr>
        <p:txBody>
          <a:bodyPr wrap="square">
            <a:spAutoFit/>
          </a:bodyPr>
          <a:lstStyle/>
          <a:p>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Ποιοι συμμετείχαν;</a:t>
            </a:r>
            <a:endParaRPr lang="el-GR" dirty="0"/>
          </a:p>
        </p:txBody>
      </p:sp>
      <p:sp>
        <p:nvSpPr>
          <p:cNvPr id="37" name="Οβάλ 36">
            <a:extLst>
              <a:ext uri="{FF2B5EF4-FFF2-40B4-BE49-F238E27FC236}">
                <a16:creationId xmlns:a16="http://schemas.microsoft.com/office/drawing/2014/main" id="{155DED46-803C-AF6A-66CA-01568EE5CC1E}"/>
              </a:ext>
            </a:extLst>
          </p:cNvPr>
          <p:cNvSpPr/>
          <p:nvPr/>
        </p:nvSpPr>
        <p:spPr>
          <a:xfrm>
            <a:off x="5028849" y="3046418"/>
            <a:ext cx="1678198" cy="119207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Οβάλ 38">
            <a:extLst>
              <a:ext uri="{FF2B5EF4-FFF2-40B4-BE49-F238E27FC236}">
                <a16:creationId xmlns:a16="http://schemas.microsoft.com/office/drawing/2014/main" id="{FE7AF336-A55D-F045-C177-4842550CB820}"/>
              </a:ext>
            </a:extLst>
          </p:cNvPr>
          <p:cNvSpPr/>
          <p:nvPr/>
        </p:nvSpPr>
        <p:spPr>
          <a:xfrm>
            <a:off x="-34276" y="4578462"/>
            <a:ext cx="2051539" cy="88851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Οβάλ 39">
            <a:extLst>
              <a:ext uri="{FF2B5EF4-FFF2-40B4-BE49-F238E27FC236}">
                <a16:creationId xmlns:a16="http://schemas.microsoft.com/office/drawing/2014/main" id="{29BB77A9-7282-E670-EFFC-C341D742E3C5}"/>
              </a:ext>
            </a:extLst>
          </p:cNvPr>
          <p:cNvSpPr/>
          <p:nvPr/>
        </p:nvSpPr>
        <p:spPr>
          <a:xfrm>
            <a:off x="5067125" y="4578462"/>
            <a:ext cx="1570929" cy="88851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TextBox 41">
            <a:extLst>
              <a:ext uri="{FF2B5EF4-FFF2-40B4-BE49-F238E27FC236}">
                <a16:creationId xmlns:a16="http://schemas.microsoft.com/office/drawing/2014/main" id="{74D78538-D7A5-AB93-65AA-97EF01D55AD3}"/>
              </a:ext>
            </a:extLst>
          </p:cNvPr>
          <p:cNvSpPr txBox="1"/>
          <p:nvPr/>
        </p:nvSpPr>
        <p:spPr>
          <a:xfrm>
            <a:off x="-36999" y="4820458"/>
            <a:ext cx="4249614" cy="369332"/>
          </a:xfrm>
          <a:prstGeom prst="rect">
            <a:avLst/>
          </a:prstGeom>
          <a:noFill/>
        </p:spPr>
        <p:txBody>
          <a:bodyPr wrap="square">
            <a:spAutoFit/>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τρόπος εκλογής τους </a:t>
            </a:r>
            <a:endParaRPr lang="el-GR" dirty="0"/>
          </a:p>
        </p:txBody>
      </p:sp>
      <p:sp>
        <p:nvSpPr>
          <p:cNvPr id="44" name="TextBox 43">
            <a:extLst>
              <a:ext uri="{FF2B5EF4-FFF2-40B4-BE49-F238E27FC236}">
                <a16:creationId xmlns:a16="http://schemas.microsoft.com/office/drawing/2014/main" id="{47136C16-3CEE-58EB-92BD-581BE8DB0784}"/>
              </a:ext>
            </a:extLst>
          </p:cNvPr>
          <p:cNvSpPr txBox="1"/>
          <p:nvPr/>
        </p:nvSpPr>
        <p:spPr>
          <a:xfrm>
            <a:off x="5114316" y="4879931"/>
            <a:ext cx="4249614" cy="369332"/>
          </a:xfrm>
          <a:prstGeom prst="rect">
            <a:avLst/>
          </a:prstGeom>
          <a:noFill/>
        </p:spPr>
        <p:txBody>
          <a:bodyPr wrap="square">
            <a:spAutoFit/>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ο ρόλος τους</a:t>
            </a:r>
            <a:endParaRPr lang="el-GR" dirty="0"/>
          </a:p>
        </p:txBody>
      </p:sp>
      <p:sp>
        <p:nvSpPr>
          <p:cNvPr id="45" name="Οβάλ 44">
            <a:extLst>
              <a:ext uri="{FF2B5EF4-FFF2-40B4-BE49-F238E27FC236}">
                <a16:creationId xmlns:a16="http://schemas.microsoft.com/office/drawing/2014/main" id="{A863E6AB-31DC-2241-8A10-97A1C2B4D812}"/>
              </a:ext>
            </a:extLst>
          </p:cNvPr>
          <p:cNvSpPr/>
          <p:nvPr/>
        </p:nvSpPr>
        <p:spPr>
          <a:xfrm>
            <a:off x="1879432" y="6058648"/>
            <a:ext cx="2930493" cy="9638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TextBox 46">
            <a:extLst>
              <a:ext uri="{FF2B5EF4-FFF2-40B4-BE49-F238E27FC236}">
                <a16:creationId xmlns:a16="http://schemas.microsoft.com/office/drawing/2014/main" id="{56B543C7-5E8E-2ACE-4BB5-617DCA86107B}"/>
              </a:ext>
            </a:extLst>
          </p:cNvPr>
          <p:cNvSpPr txBox="1"/>
          <p:nvPr/>
        </p:nvSpPr>
        <p:spPr>
          <a:xfrm>
            <a:off x="2160800" y="6319450"/>
            <a:ext cx="4548554" cy="400110"/>
          </a:xfrm>
          <a:prstGeom prst="rect">
            <a:avLst/>
          </a:prstGeom>
          <a:noFill/>
        </p:spPr>
        <p:txBody>
          <a:bodyPr wrap="square">
            <a:spAutoFit/>
          </a:bodyPr>
          <a:lstStyle/>
          <a:p>
            <a:r>
              <a:rPr lang="el-GR"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Ο</a:t>
            </a:r>
            <a:r>
              <a:rPr lang="el-GR"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ι κάτοικοι της Αττικής</a:t>
            </a:r>
            <a:endParaRPr lang="el-GR" sz="2000" b="1" dirty="0">
              <a:solidFill>
                <a:srgbClr val="C00000"/>
              </a:solidFill>
            </a:endParaRPr>
          </a:p>
        </p:txBody>
      </p:sp>
      <p:sp>
        <p:nvSpPr>
          <p:cNvPr id="49" name="TextBox 48">
            <a:extLst>
              <a:ext uri="{FF2B5EF4-FFF2-40B4-BE49-F238E27FC236}">
                <a16:creationId xmlns:a16="http://schemas.microsoft.com/office/drawing/2014/main" id="{B44117A1-1DFE-1E90-0A89-4968AF2BE152}"/>
              </a:ext>
            </a:extLst>
          </p:cNvPr>
          <p:cNvSpPr txBox="1"/>
          <p:nvPr/>
        </p:nvSpPr>
        <p:spPr>
          <a:xfrm>
            <a:off x="262853" y="7942371"/>
            <a:ext cx="1869832" cy="1367234"/>
          </a:xfrm>
          <a:prstGeom prst="rect">
            <a:avLst/>
          </a:prstGeom>
          <a:noFill/>
        </p:spPr>
        <p:txBody>
          <a:bodyPr wrap="square">
            <a:spAutoFit/>
          </a:bodyPr>
          <a:lstStyle/>
          <a:p>
            <a:pPr>
              <a:lnSpc>
                <a:spcPct val="107000"/>
              </a:lnSpc>
              <a:spcAft>
                <a:spcPts val="800"/>
              </a:spcAft>
            </a:pP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Αθηναίοι πολίτες</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Ποιοι ήταν;                                                             Τα δικαιώματα τους</a:t>
            </a:r>
          </a:p>
        </p:txBody>
      </p:sp>
      <p:sp>
        <p:nvSpPr>
          <p:cNvPr id="50" name="Οβάλ 49">
            <a:extLst>
              <a:ext uri="{FF2B5EF4-FFF2-40B4-BE49-F238E27FC236}">
                <a16:creationId xmlns:a16="http://schemas.microsoft.com/office/drawing/2014/main" id="{4EB18940-3E14-98B3-E830-8EC79C252203}"/>
              </a:ext>
            </a:extLst>
          </p:cNvPr>
          <p:cNvSpPr/>
          <p:nvPr/>
        </p:nvSpPr>
        <p:spPr>
          <a:xfrm>
            <a:off x="2343534" y="7750576"/>
            <a:ext cx="2494415" cy="207444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2" name="Οβάλ 51">
            <a:extLst>
              <a:ext uri="{FF2B5EF4-FFF2-40B4-BE49-F238E27FC236}">
                <a16:creationId xmlns:a16="http://schemas.microsoft.com/office/drawing/2014/main" id="{08BF9A9B-1FF2-4074-091C-D18A713392EE}"/>
              </a:ext>
            </a:extLst>
          </p:cNvPr>
          <p:cNvSpPr/>
          <p:nvPr/>
        </p:nvSpPr>
        <p:spPr>
          <a:xfrm>
            <a:off x="34625" y="7525389"/>
            <a:ext cx="2043875" cy="207444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4" name="TextBox 53">
            <a:extLst>
              <a:ext uri="{FF2B5EF4-FFF2-40B4-BE49-F238E27FC236}">
                <a16:creationId xmlns:a16="http://schemas.microsoft.com/office/drawing/2014/main" id="{8C0A3BCC-FB67-7B13-9780-877C8B1ACFA7}"/>
              </a:ext>
            </a:extLst>
          </p:cNvPr>
          <p:cNvSpPr txBox="1"/>
          <p:nvPr/>
        </p:nvSpPr>
        <p:spPr>
          <a:xfrm>
            <a:off x="2873601" y="8003797"/>
            <a:ext cx="4566138" cy="369332"/>
          </a:xfrm>
          <a:prstGeom prst="rect">
            <a:avLst/>
          </a:prstGeom>
          <a:noFill/>
        </p:spPr>
        <p:txBody>
          <a:bodyPr wrap="square">
            <a:spAutoFit/>
          </a:bodyPr>
          <a:lstStyle/>
          <a:p>
            <a:r>
              <a:rPr lang="el-GR" sz="1800" b="1" dirty="0">
                <a:effectLst/>
                <a:latin typeface="Calibri" panose="020F0502020204030204" pitchFamily="34" charset="0"/>
                <a:ea typeface="Calibri" panose="020F0502020204030204" pitchFamily="34" charset="0"/>
                <a:cs typeface="Times New Roman" panose="02020603050405020304" pitchFamily="18" charset="0"/>
              </a:rPr>
              <a:t>Μέτοικοι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dirty="0"/>
          </a:p>
        </p:txBody>
      </p:sp>
      <p:sp>
        <p:nvSpPr>
          <p:cNvPr id="56" name="TextBox 55">
            <a:extLst>
              <a:ext uri="{FF2B5EF4-FFF2-40B4-BE49-F238E27FC236}">
                <a16:creationId xmlns:a16="http://schemas.microsoft.com/office/drawing/2014/main" id="{9B29C4B2-6C89-9744-F22D-FCAF9101CFFD}"/>
              </a:ext>
            </a:extLst>
          </p:cNvPr>
          <p:cNvSpPr txBox="1"/>
          <p:nvPr/>
        </p:nvSpPr>
        <p:spPr>
          <a:xfrm>
            <a:off x="2873601" y="8429423"/>
            <a:ext cx="1951893" cy="1200329"/>
          </a:xfrm>
          <a:prstGeom prst="rect">
            <a:avLst/>
          </a:prstGeom>
          <a:noFill/>
        </p:spPr>
        <p:txBody>
          <a:bodyPr wrap="square">
            <a:spAutoFit/>
          </a:bodyPr>
          <a:lstStyle/>
          <a:p>
            <a:r>
              <a:rPr lang="el-GR" dirty="0">
                <a:latin typeface="Calibri" panose="020F0502020204030204" pitchFamily="34" charset="0"/>
                <a:ea typeface="Calibri" panose="020F0502020204030204" pitchFamily="34" charset="0"/>
                <a:cs typeface="Times New Roman" panose="02020603050405020304" pitchFamily="18" charset="0"/>
              </a:rPr>
              <a:t>Π</a:t>
            </a:r>
            <a:r>
              <a:rPr lang="el-GR" sz="1800" dirty="0">
                <a:effectLst/>
                <a:latin typeface="Calibri" panose="020F0502020204030204" pitchFamily="34" charset="0"/>
                <a:ea typeface="Calibri" panose="020F0502020204030204" pitchFamily="34" charset="0"/>
                <a:cs typeface="Times New Roman" panose="02020603050405020304" pitchFamily="18" charset="0"/>
              </a:rPr>
              <a:t>οιοι ήταν;</a:t>
            </a:r>
            <a:endParaRPr lang="el-GR" dirty="0">
              <a:latin typeface="Calibri" panose="020F0502020204030204" pitchFamily="34" charset="0"/>
              <a:ea typeface="Calibri" panose="020F0502020204030204" pitchFamily="34" charset="0"/>
              <a:cs typeface="Times New Roman" panose="02020603050405020304" pitchFamily="18" charset="0"/>
            </a:endParaRPr>
          </a:p>
          <a:p>
            <a:r>
              <a:rPr lang="el-GR" sz="1800" dirty="0">
                <a:effectLst/>
                <a:latin typeface="Calibri" panose="020F0502020204030204" pitchFamily="34" charset="0"/>
                <a:ea typeface="Calibri" panose="020F0502020204030204" pitchFamily="34" charset="0"/>
                <a:cs typeface="Times New Roman" panose="02020603050405020304" pitchFamily="18" charset="0"/>
              </a:rPr>
              <a:t>Με τι ασχολούνταν;</a:t>
            </a:r>
          </a:p>
          <a:p>
            <a:r>
              <a:rPr lang="el-GR" dirty="0" err="1">
                <a:latin typeface="Calibri" panose="020F0502020204030204" pitchFamily="34" charset="0"/>
                <a:ea typeface="Calibri" panose="020F0502020204030204" pitchFamily="34" charset="0"/>
                <a:cs typeface="Times New Roman" panose="02020603050405020304" pitchFamily="18" charset="0"/>
              </a:rPr>
              <a:t>Μ</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ετοίκιο</a:t>
            </a:r>
            <a:endParaRPr lang="el-GR" dirty="0"/>
          </a:p>
        </p:txBody>
      </p:sp>
      <p:sp>
        <p:nvSpPr>
          <p:cNvPr id="57" name="Οβάλ 56">
            <a:extLst>
              <a:ext uri="{FF2B5EF4-FFF2-40B4-BE49-F238E27FC236}">
                <a16:creationId xmlns:a16="http://schemas.microsoft.com/office/drawing/2014/main" id="{6E6F5201-BE05-573A-2928-5CE4657DBB51}"/>
              </a:ext>
            </a:extLst>
          </p:cNvPr>
          <p:cNvSpPr/>
          <p:nvPr/>
        </p:nvSpPr>
        <p:spPr>
          <a:xfrm>
            <a:off x="4954052" y="7299729"/>
            <a:ext cx="1840423" cy="207444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9" name="TextBox 58">
            <a:extLst>
              <a:ext uri="{FF2B5EF4-FFF2-40B4-BE49-F238E27FC236}">
                <a16:creationId xmlns:a16="http://schemas.microsoft.com/office/drawing/2014/main" id="{5D0DC239-D15F-9195-83D8-01FF4819F9BD}"/>
              </a:ext>
            </a:extLst>
          </p:cNvPr>
          <p:cNvSpPr txBox="1"/>
          <p:nvPr/>
        </p:nvSpPr>
        <p:spPr>
          <a:xfrm>
            <a:off x="5372465" y="7566819"/>
            <a:ext cx="4566138" cy="375552"/>
          </a:xfrm>
          <a:prstGeom prst="rect">
            <a:avLst/>
          </a:prstGeom>
          <a:noFill/>
        </p:spPr>
        <p:txBody>
          <a:bodyPr wrap="square">
            <a:spAutoFit/>
          </a:bodyPr>
          <a:lstStyle/>
          <a:p>
            <a:pPr>
              <a:lnSpc>
                <a:spcPct val="107000"/>
              </a:lnSpc>
              <a:spcAft>
                <a:spcPts val="800"/>
              </a:spcAft>
            </a:pP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Δούλοι</a:t>
            </a:r>
          </a:p>
        </p:txBody>
      </p:sp>
      <p:sp>
        <p:nvSpPr>
          <p:cNvPr id="61" name="TextBox 60">
            <a:extLst>
              <a:ext uri="{FF2B5EF4-FFF2-40B4-BE49-F238E27FC236}">
                <a16:creationId xmlns:a16="http://schemas.microsoft.com/office/drawing/2014/main" id="{15EE56CE-10DF-9E0F-F877-66AE6D40B189}"/>
              </a:ext>
            </a:extLst>
          </p:cNvPr>
          <p:cNvSpPr txBox="1"/>
          <p:nvPr/>
        </p:nvSpPr>
        <p:spPr>
          <a:xfrm>
            <a:off x="5067125" y="7888572"/>
            <a:ext cx="2041816" cy="1070871"/>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Ποιοι ήταν;</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ζωή τους κι οι ασχολίες τους</a:t>
            </a:r>
          </a:p>
        </p:txBody>
      </p:sp>
      <p:cxnSp>
        <p:nvCxnSpPr>
          <p:cNvPr id="62" name="Ευθύγραμμο βέλος σύνδεσης 61">
            <a:extLst>
              <a:ext uri="{FF2B5EF4-FFF2-40B4-BE49-F238E27FC236}">
                <a16:creationId xmlns:a16="http://schemas.microsoft.com/office/drawing/2014/main" id="{B2CEA6C6-BA60-021E-42EA-387C9A01BB10}"/>
              </a:ext>
            </a:extLst>
          </p:cNvPr>
          <p:cNvCxnSpPr>
            <a:cxnSpLocks/>
          </p:cNvCxnSpPr>
          <p:nvPr/>
        </p:nvCxnSpPr>
        <p:spPr>
          <a:xfrm flipV="1">
            <a:off x="3579476" y="1118203"/>
            <a:ext cx="55777" cy="2881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Ευθύγραμμο βέλος σύνδεσης 63">
            <a:extLst>
              <a:ext uri="{FF2B5EF4-FFF2-40B4-BE49-F238E27FC236}">
                <a16:creationId xmlns:a16="http://schemas.microsoft.com/office/drawing/2014/main" id="{B677831F-B307-DC38-3EC4-66FFB56F0B7C}"/>
              </a:ext>
            </a:extLst>
          </p:cNvPr>
          <p:cNvCxnSpPr>
            <a:cxnSpLocks/>
          </p:cNvCxnSpPr>
          <p:nvPr/>
        </p:nvCxnSpPr>
        <p:spPr>
          <a:xfrm flipV="1">
            <a:off x="4492272" y="1780086"/>
            <a:ext cx="651220" cy="1067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Ευθύγραμμο βέλος σύνδεσης 66">
            <a:extLst>
              <a:ext uri="{FF2B5EF4-FFF2-40B4-BE49-F238E27FC236}">
                <a16:creationId xmlns:a16="http://schemas.microsoft.com/office/drawing/2014/main" id="{C78CB114-2D23-44A3-82E1-9A95A8BA70B5}"/>
              </a:ext>
            </a:extLst>
          </p:cNvPr>
          <p:cNvCxnSpPr>
            <a:cxnSpLocks/>
          </p:cNvCxnSpPr>
          <p:nvPr/>
        </p:nvCxnSpPr>
        <p:spPr>
          <a:xfrm flipH="1">
            <a:off x="1946766" y="3496265"/>
            <a:ext cx="353431" cy="18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Ευθύγραμμο βέλος σύνδεσης 70">
            <a:extLst>
              <a:ext uri="{FF2B5EF4-FFF2-40B4-BE49-F238E27FC236}">
                <a16:creationId xmlns:a16="http://schemas.microsoft.com/office/drawing/2014/main" id="{B83F093E-57A9-BEF6-78F6-F00BAB2C64AB}"/>
              </a:ext>
            </a:extLst>
          </p:cNvPr>
          <p:cNvCxnSpPr>
            <a:cxnSpLocks/>
          </p:cNvCxnSpPr>
          <p:nvPr/>
        </p:nvCxnSpPr>
        <p:spPr>
          <a:xfrm>
            <a:off x="4491128" y="3485827"/>
            <a:ext cx="413235" cy="29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Ευθύγραμμο βέλος σύνδεσης 75">
            <a:extLst>
              <a:ext uri="{FF2B5EF4-FFF2-40B4-BE49-F238E27FC236}">
                <a16:creationId xmlns:a16="http://schemas.microsoft.com/office/drawing/2014/main" id="{FB440B8C-42BD-07F7-37A3-460529466C76}"/>
              </a:ext>
            </a:extLst>
          </p:cNvPr>
          <p:cNvCxnSpPr>
            <a:cxnSpLocks/>
          </p:cNvCxnSpPr>
          <p:nvPr/>
        </p:nvCxnSpPr>
        <p:spPr>
          <a:xfrm flipH="1" flipV="1">
            <a:off x="2179394" y="5056597"/>
            <a:ext cx="474234" cy="141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Ευθύγραμμο βέλος σύνδεσης 80">
            <a:extLst>
              <a:ext uri="{FF2B5EF4-FFF2-40B4-BE49-F238E27FC236}">
                <a16:creationId xmlns:a16="http://schemas.microsoft.com/office/drawing/2014/main" id="{21160AF4-41A9-1F92-C3E2-5AB9EDFBC20D}"/>
              </a:ext>
            </a:extLst>
          </p:cNvPr>
          <p:cNvCxnSpPr>
            <a:cxnSpLocks/>
          </p:cNvCxnSpPr>
          <p:nvPr/>
        </p:nvCxnSpPr>
        <p:spPr>
          <a:xfrm>
            <a:off x="4491128" y="5063679"/>
            <a:ext cx="494352" cy="147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Ευθύγραμμο βέλος σύνδεσης 82">
            <a:extLst>
              <a:ext uri="{FF2B5EF4-FFF2-40B4-BE49-F238E27FC236}">
                <a16:creationId xmlns:a16="http://schemas.microsoft.com/office/drawing/2014/main" id="{A0757CB4-6D0E-1595-5B42-704641DC2644}"/>
              </a:ext>
            </a:extLst>
          </p:cNvPr>
          <p:cNvCxnSpPr>
            <a:cxnSpLocks/>
          </p:cNvCxnSpPr>
          <p:nvPr/>
        </p:nvCxnSpPr>
        <p:spPr>
          <a:xfrm flipH="1">
            <a:off x="1559169" y="7022515"/>
            <a:ext cx="591308" cy="4169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Ευθύγραμμο βέλος σύνδεσης 84">
            <a:extLst>
              <a:ext uri="{FF2B5EF4-FFF2-40B4-BE49-F238E27FC236}">
                <a16:creationId xmlns:a16="http://schemas.microsoft.com/office/drawing/2014/main" id="{921EF766-21C4-38DB-2732-116FC3C50991}"/>
              </a:ext>
            </a:extLst>
          </p:cNvPr>
          <p:cNvCxnSpPr>
            <a:cxnSpLocks/>
          </p:cNvCxnSpPr>
          <p:nvPr/>
        </p:nvCxnSpPr>
        <p:spPr>
          <a:xfrm>
            <a:off x="3186293" y="7164262"/>
            <a:ext cx="132236" cy="5048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Ευθύγραμμο βέλος σύνδεσης 86">
            <a:extLst>
              <a:ext uri="{FF2B5EF4-FFF2-40B4-BE49-F238E27FC236}">
                <a16:creationId xmlns:a16="http://schemas.microsoft.com/office/drawing/2014/main" id="{82D8FACD-DA49-6FCB-6E1D-F443AA1FC337}"/>
              </a:ext>
            </a:extLst>
          </p:cNvPr>
          <p:cNvCxnSpPr>
            <a:cxnSpLocks/>
          </p:cNvCxnSpPr>
          <p:nvPr/>
        </p:nvCxnSpPr>
        <p:spPr>
          <a:xfrm>
            <a:off x="4193349" y="7137453"/>
            <a:ext cx="792131" cy="371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464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3B9BF03-9A25-D644-15D0-9AFE34129710}"/>
              </a:ext>
            </a:extLst>
          </p:cNvPr>
          <p:cNvSpPr txBox="1"/>
          <p:nvPr/>
        </p:nvSpPr>
        <p:spPr>
          <a:xfrm>
            <a:off x="-1535989" y="769899"/>
            <a:ext cx="10163908" cy="351378"/>
          </a:xfrm>
          <a:prstGeom prst="rect">
            <a:avLst/>
          </a:prstGeom>
          <a:noFill/>
        </p:spPr>
        <p:txBody>
          <a:bodyPr wrap="square">
            <a:spAutoFit/>
          </a:bodyPr>
          <a:lstStyle/>
          <a:p>
            <a:pPr marL="1512570" marR="1405255" indent="365760">
              <a:lnSpc>
                <a:spcPct val="115000"/>
              </a:lnSpc>
              <a:spcAft>
                <a:spcPts val="0"/>
              </a:spcAft>
            </a:pPr>
            <a:r>
              <a:rPr lang="el-GR" sz="1600" b="1" dirty="0">
                <a:effectLst/>
                <a:latin typeface="Arial" panose="020B0604020202020204" pitchFamily="34" charset="0"/>
                <a:ea typeface="Arial" panose="020B0604020202020204" pitchFamily="34" charset="0"/>
              </a:rPr>
              <a:t>Το πολίτευμα και η κοινωνία</a:t>
            </a:r>
            <a:r>
              <a:rPr lang="el-GR" sz="1600" b="1" spc="5" dirty="0">
                <a:effectLst/>
                <a:latin typeface="Arial" panose="020B0604020202020204" pitchFamily="34" charset="0"/>
                <a:ea typeface="Arial" panose="020B0604020202020204" pitchFamily="34" charset="0"/>
              </a:rPr>
              <a:t> </a:t>
            </a:r>
            <a:r>
              <a:rPr lang="el-GR" sz="1600" b="1" dirty="0">
                <a:effectLst/>
                <a:latin typeface="Arial" panose="020B0604020202020204" pitchFamily="34" charset="0"/>
                <a:ea typeface="Arial" panose="020B0604020202020204" pitchFamily="34" charset="0"/>
              </a:rPr>
              <a:t>της</a:t>
            </a:r>
            <a:r>
              <a:rPr lang="el-GR" sz="1600" b="1" spc="-110" dirty="0">
                <a:effectLst/>
                <a:latin typeface="Arial" panose="020B0604020202020204" pitchFamily="34" charset="0"/>
                <a:ea typeface="Arial" panose="020B0604020202020204" pitchFamily="34" charset="0"/>
              </a:rPr>
              <a:t> </a:t>
            </a:r>
            <a:r>
              <a:rPr lang="el-GR" sz="1600" b="1" dirty="0">
                <a:effectLst/>
                <a:latin typeface="Arial" panose="020B0604020202020204" pitchFamily="34" charset="0"/>
                <a:ea typeface="Arial" panose="020B0604020202020204" pitchFamily="34" charset="0"/>
              </a:rPr>
              <a:t>Αθήνας</a:t>
            </a:r>
            <a:r>
              <a:rPr lang="el-GR" sz="1600" b="1" spc="-120" dirty="0">
                <a:effectLst/>
                <a:latin typeface="Arial" panose="020B0604020202020204" pitchFamily="34" charset="0"/>
                <a:ea typeface="Arial" panose="020B0604020202020204" pitchFamily="34" charset="0"/>
              </a:rPr>
              <a:t> </a:t>
            </a:r>
            <a:r>
              <a:rPr lang="el-GR" sz="1600" b="1" dirty="0">
                <a:effectLst/>
                <a:latin typeface="Arial" panose="020B0604020202020204" pitchFamily="34" charset="0"/>
                <a:ea typeface="Arial" panose="020B0604020202020204" pitchFamily="34" charset="0"/>
              </a:rPr>
              <a:t>στα</a:t>
            </a:r>
            <a:r>
              <a:rPr lang="el-GR" sz="1600" b="1" spc="-105" dirty="0">
                <a:effectLst/>
                <a:latin typeface="Arial" panose="020B0604020202020204" pitchFamily="34" charset="0"/>
                <a:ea typeface="Arial" panose="020B0604020202020204" pitchFamily="34" charset="0"/>
              </a:rPr>
              <a:t> </a:t>
            </a:r>
            <a:r>
              <a:rPr lang="el-GR" sz="1600" b="1" dirty="0">
                <a:effectLst/>
                <a:latin typeface="Arial" panose="020B0604020202020204" pitchFamily="34" charset="0"/>
                <a:ea typeface="Arial" panose="020B0604020202020204" pitchFamily="34" charset="0"/>
              </a:rPr>
              <a:t>χρόνια</a:t>
            </a:r>
            <a:r>
              <a:rPr lang="el-GR" sz="1600" b="1" spc="-105" dirty="0">
                <a:effectLst/>
                <a:latin typeface="Arial" panose="020B0604020202020204" pitchFamily="34" charset="0"/>
                <a:ea typeface="Arial" panose="020B0604020202020204" pitchFamily="34" charset="0"/>
              </a:rPr>
              <a:t> </a:t>
            </a:r>
            <a:r>
              <a:rPr lang="el-GR" sz="1600" b="1" dirty="0">
                <a:effectLst/>
                <a:latin typeface="Arial" panose="020B0604020202020204" pitchFamily="34" charset="0"/>
                <a:ea typeface="Arial" panose="020B0604020202020204" pitchFamily="34" charset="0"/>
              </a:rPr>
              <a:t>του</a:t>
            </a:r>
            <a:r>
              <a:rPr lang="el-GR" sz="1600" b="1" spc="-115" dirty="0">
                <a:effectLst/>
                <a:latin typeface="Arial" panose="020B0604020202020204" pitchFamily="34" charset="0"/>
                <a:ea typeface="Arial" panose="020B0604020202020204" pitchFamily="34" charset="0"/>
              </a:rPr>
              <a:t> </a:t>
            </a:r>
            <a:r>
              <a:rPr lang="el-GR" sz="1600" b="1" dirty="0">
                <a:effectLst/>
                <a:latin typeface="Arial" panose="020B0604020202020204" pitchFamily="34" charset="0"/>
                <a:ea typeface="Arial" panose="020B0604020202020204" pitchFamily="34" charset="0"/>
              </a:rPr>
              <a:t>Περικλή</a:t>
            </a:r>
          </a:p>
        </p:txBody>
      </p:sp>
      <p:sp>
        <p:nvSpPr>
          <p:cNvPr id="31" name="TextBox 30">
            <a:extLst>
              <a:ext uri="{FF2B5EF4-FFF2-40B4-BE49-F238E27FC236}">
                <a16:creationId xmlns:a16="http://schemas.microsoft.com/office/drawing/2014/main" id="{77E0B2E2-CF7C-51C2-62D2-51102C067F87}"/>
              </a:ext>
            </a:extLst>
          </p:cNvPr>
          <p:cNvSpPr txBox="1"/>
          <p:nvPr/>
        </p:nvSpPr>
        <p:spPr>
          <a:xfrm>
            <a:off x="1974974" y="337011"/>
            <a:ext cx="3640014" cy="369332"/>
          </a:xfrm>
          <a:prstGeom prst="rect">
            <a:avLst/>
          </a:prstGeom>
          <a:noFill/>
        </p:spPr>
        <p:txBody>
          <a:bodyPr wrap="square">
            <a:spAutoFit/>
          </a:bodyPr>
          <a:lstStyle/>
          <a:p>
            <a:r>
              <a:rPr lang="el-GR" sz="1800" b="1" dirty="0">
                <a:effectLst/>
                <a:latin typeface="Arial" panose="020B0604020202020204" pitchFamily="34" charset="0"/>
                <a:ea typeface="Arial" panose="020B0604020202020204" pitchFamily="34" charset="0"/>
              </a:rPr>
              <a:t>ΚΕΦΑΛΑΙΟ</a:t>
            </a:r>
            <a:r>
              <a:rPr lang="el-GR" sz="1800" b="1" spc="60" dirty="0">
                <a:effectLst/>
                <a:latin typeface="Arial" panose="020B0604020202020204" pitchFamily="34" charset="0"/>
                <a:ea typeface="Arial" panose="020B0604020202020204" pitchFamily="34" charset="0"/>
              </a:rPr>
              <a:t> </a:t>
            </a:r>
            <a:r>
              <a:rPr lang="el-GR" sz="1800" b="1" dirty="0">
                <a:effectLst/>
                <a:latin typeface="Arial" panose="020B0604020202020204" pitchFamily="34" charset="0"/>
                <a:ea typeface="Arial" panose="020B0604020202020204" pitchFamily="34" charset="0"/>
              </a:rPr>
              <a:t>21</a:t>
            </a:r>
            <a:endParaRPr lang="el-GR" dirty="0"/>
          </a:p>
        </p:txBody>
      </p:sp>
      <p:graphicFrame>
        <p:nvGraphicFramePr>
          <p:cNvPr id="49" name="Πίνακας 48">
            <a:extLst>
              <a:ext uri="{FF2B5EF4-FFF2-40B4-BE49-F238E27FC236}">
                <a16:creationId xmlns:a16="http://schemas.microsoft.com/office/drawing/2014/main" id="{7F720514-843D-9857-F5D9-30247786AB80}"/>
              </a:ext>
            </a:extLst>
          </p:cNvPr>
          <p:cNvGraphicFramePr>
            <a:graphicFrameLocks noGrp="1"/>
          </p:cNvGraphicFramePr>
          <p:nvPr/>
        </p:nvGraphicFramePr>
        <p:xfrm>
          <a:off x="-4662" y="1787692"/>
          <a:ext cx="6975229" cy="2316137"/>
        </p:xfrm>
        <a:graphic>
          <a:graphicData uri="http://schemas.openxmlformats.org/drawingml/2006/table">
            <a:tbl>
              <a:tblPr firstRow="1" firstCol="1" lastRow="1" lastCol="1" bandRow="1" bandCol="1">
                <a:tableStyleId>{5C22544A-7EE6-4342-B048-85BDC9FD1C3A}</a:tableStyleId>
              </a:tblPr>
              <a:tblGrid>
                <a:gridCol w="1617095">
                  <a:extLst>
                    <a:ext uri="{9D8B030D-6E8A-4147-A177-3AD203B41FA5}">
                      <a16:colId xmlns:a16="http://schemas.microsoft.com/office/drawing/2014/main" val="970293483"/>
                    </a:ext>
                  </a:extLst>
                </a:gridCol>
                <a:gridCol w="1845875">
                  <a:extLst>
                    <a:ext uri="{9D8B030D-6E8A-4147-A177-3AD203B41FA5}">
                      <a16:colId xmlns:a16="http://schemas.microsoft.com/office/drawing/2014/main" val="3714388780"/>
                    </a:ext>
                  </a:extLst>
                </a:gridCol>
                <a:gridCol w="1767200">
                  <a:extLst>
                    <a:ext uri="{9D8B030D-6E8A-4147-A177-3AD203B41FA5}">
                      <a16:colId xmlns:a16="http://schemas.microsoft.com/office/drawing/2014/main" val="1292337611"/>
                    </a:ext>
                  </a:extLst>
                </a:gridCol>
                <a:gridCol w="1745059">
                  <a:extLst>
                    <a:ext uri="{9D8B030D-6E8A-4147-A177-3AD203B41FA5}">
                      <a16:colId xmlns:a16="http://schemas.microsoft.com/office/drawing/2014/main" val="267383107"/>
                    </a:ext>
                  </a:extLst>
                </a:gridCol>
              </a:tblGrid>
              <a:tr h="650708">
                <a:tc>
                  <a:txBody>
                    <a:bodyPr/>
                    <a:lstStyle/>
                    <a:p>
                      <a:pPr marL="586740" marR="586740" algn="ctr">
                        <a:lnSpc>
                          <a:spcPts val="1305"/>
                        </a:lnSpc>
                        <a:spcAft>
                          <a:spcPts val="0"/>
                        </a:spcAft>
                      </a:pPr>
                      <a:r>
                        <a:rPr lang="el-GR" sz="1600" dirty="0">
                          <a:solidFill>
                            <a:schemeClr val="tx1">
                              <a:alpha val="78000"/>
                            </a:schemeClr>
                          </a:solidFill>
                          <a:effectLst/>
                        </a:rPr>
                        <a:t>Ήταν</a:t>
                      </a:r>
                      <a:endParaRPr lang="el-GR" sz="1600" dirty="0">
                        <a:solidFill>
                          <a:schemeClr val="tx1">
                            <a:alpha val="78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504190" marR="502920" algn="ctr">
                        <a:lnSpc>
                          <a:spcPts val="1305"/>
                        </a:lnSpc>
                        <a:spcAft>
                          <a:spcPts val="0"/>
                        </a:spcAft>
                      </a:pPr>
                      <a:r>
                        <a:rPr lang="el-GR" sz="1600" dirty="0">
                          <a:solidFill>
                            <a:schemeClr val="tx1">
                              <a:alpha val="78000"/>
                            </a:schemeClr>
                          </a:solidFill>
                          <a:effectLst/>
                        </a:rPr>
                        <a:t>Θέλησε</a:t>
                      </a:r>
                      <a:endParaRPr lang="el-GR" sz="1600" dirty="0">
                        <a:solidFill>
                          <a:schemeClr val="tx1">
                            <a:alpha val="78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379095">
                        <a:lnSpc>
                          <a:spcPts val="1305"/>
                        </a:lnSpc>
                      </a:pPr>
                      <a:r>
                        <a:rPr lang="el-GR" sz="1600" dirty="0">
                          <a:solidFill>
                            <a:schemeClr val="tx1">
                              <a:alpha val="78000"/>
                            </a:schemeClr>
                          </a:solidFill>
                          <a:effectLst/>
                        </a:rPr>
                        <a:t>Προσπάθησε</a:t>
                      </a:r>
                      <a:endParaRPr lang="el-GR" sz="1600" dirty="0">
                        <a:solidFill>
                          <a:schemeClr val="tx1">
                            <a:alpha val="78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492125">
                        <a:lnSpc>
                          <a:spcPts val="1305"/>
                        </a:lnSpc>
                      </a:pPr>
                      <a:r>
                        <a:rPr lang="el-GR" sz="1600">
                          <a:solidFill>
                            <a:schemeClr val="tx1">
                              <a:alpha val="78000"/>
                            </a:schemeClr>
                          </a:solidFill>
                          <a:effectLst/>
                        </a:rPr>
                        <a:t>Φρόντισε</a:t>
                      </a:r>
                      <a:endParaRPr lang="el-GR" sz="1600">
                        <a:solidFill>
                          <a:schemeClr val="tx1">
                            <a:alpha val="78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3844606347"/>
                  </a:ext>
                </a:extLst>
              </a:tr>
              <a:tr h="1665429">
                <a:tc>
                  <a:txBody>
                    <a:bodyPr/>
                    <a:lstStyle/>
                    <a:p>
                      <a:pPr marL="151765" marR="125095" algn="ctr">
                        <a:lnSpc>
                          <a:spcPts val="1345"/>
                        </a:lnSpc>
                        <a:spcAft>
                          <a:spcPts val="0"/>
                        </a:spcAft>
                      </a:pPr>
                      <a:r>
                        <a:rPr lang="el-GR" sz="1600" dirty="0">
                          <a:solidFill>
                            <a:schemeClr val="tx1">
                              <a:alpha val="78000"/>
                            </a:schemeClr>
                          </a:solidFill>
                          <a:effectLst/>
                        </a:rPr>
                        <a:t>σπουδαίος</a:t>
                      </a:r>
                      <a:r>
                        <a:rPr lang="el-GR" sz="1600" spc="85" dirty="0">
                          <a:solidFill>
                            <a:schemeClr val="tx1">
                              <a:alpha val="78000"/>
                            </a:schemeClr>
                          </a:solidFill>
                          <a:effectLst/>
                        </a:rPr>
                        <a:t> </a:t>
                      </a:r>
                      <a:r>
                        <a:rPr lang="el-GR" sz="1600" dirty="0">
                          <a:solidFill>
                            <a:schemeClr val="tx1">
                              <a:alpha val="78000"/>
                            </a:schemeClr>
                          </a:solidFill>
                          <a:effectLst/>
                        </a:rPr>
                        <a:t>ρήτορας.</a:t>
                      </a:r>
                      <a:endParaRPr lang="el-GR" sz="1600" dirty="0">
                        <a:solidFill>
                          <a:schemeClr val="tx1">
                            <a:alpha val="78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45720" marR="45720" indent="126365" algn="l">
                        <a:lnSpc>
                          <a:spcPct val="98000"/>
                        </a:lnSpc>
                        <a:spcAft>
                          <a:spcPts val="0"/>
                        </a:spcAft>
                      </a:pPr>
                      <a:r>
                        <a:rPr lang="el-GR" sz="1600" dirty="0">
                          <a:solidFill>
                            <a:schemeClr val="tx1">
                              <a:alpha val="78000"/>
                            </a:schemeClr>
                          </a:solidFill>
                          <a:effectLst/>
                        </a:rPr>
                        <a:t>να</a:t>
                      </a:r>
                      <a:r>
                        <a:rPr lang="el-GR" sz="1600" spc="25" dirty="0">
                          <a:solidFill>
                            <a:schemeClr val="tx1">
                              <a:alpha val="78000"/>
                            </a:schemeClr>
                          </a:solidFill>
                          <a:effectLst/>
                        </a:rPr>
                        <a:t> </a:t>
                      </a:r>
                      <a:r>
                        <a:rPr lang="el-GR" sz="1600" dirty="0">
                          <a:solidFill>
                            <a:schemeClr val="tx1">
                              <a:alpha val="78000"/>
                            </a:schemeClr>
                          </a:solidFill>
                          <a:effectLst/>
                        </a:rPr>
                        <a:t>κάνει</a:t>
                      </a:r>
                      <a:r>
                        <a:rPr lang="el-GR" sz="1600" spc="30" dirty="0">
                          <a:solidFill>
                            <a:schemeClr val="tx1">
                              <a:alpha val="78000"/>
                            </a:schemeClr>
                          </a:solidFill>
                          <a:effectLst/>
                        </a:rPr>
                        <a:t> </a:t>
                      </a:r>
                      <a:r>
                        <a:rPr lang="el-GR" sz="1600" dirty="0">
                          <a:solidFill>
                            <a:schemeClr val="tx1">
                              <a:alpha val="78000"/>
                            </a:schemeClr>
                          </a:solidFill>
                          <a:effectLst/>
                        </a:rPr>
                        <a:t>την</a:t>
                      </a:r>
                      <a:r>
                        <a:rPr lang="el-GR" sz="1600" spc="35" dirty="0">
                          <a:solidFill>
                            <a:schemeClr val="tx1">
                              <a:alpha val="78000"/>
                            </a:schemeClr>
                          </a:solidFill>
                          <a:effectLst/>
                        </a:rPr>
                        <a:t> </a:t>
                      </a:r>
                      <a:r>
                        <a:rPr lang="el-GR" sz="1600" dirty="0">
                          <a:solidFill>
                            <a:schemeClr val="tx1">
                              <a:alpha val="78000"/>
                            </a:schemeClr>
                          </a:solidFill>
                          <a:effectLst/>
                        </a:rPr>
                        <a:t>Αθήνα</a:t>
                      </a:r>
                      <a:r>
                        <a:rPr lang="el-GR" sz="1600" spc="5" dirty="0">
                          <a:solidFill>
                            <a:schemeClr val="tx1">
                              <a:alpha val="78000"/>
                            </a:schemeClr>
                          </a:solidFill>
                          <a:effectLst/>
                        </a:rPr>
                        <a:t> </a:t>
                      </a:r>
                      <a:r>
                        <a:rPr lang="el-GR" sz="1600" dirty="0">
                          <a:solidFill>
                            <a:schemeClr val="tx1">
                              <a:alpha val="78000"/>
                            </a:schemeClr>
                          </a:solidFill>
                          <a:effectLst/>
                        </a:rPr>
                        <a:t>πνευματικό</a:t>
                      </a:r>
                      <a:r>
                        <a:rPr lang="el-GR" sz="1600" spc="95" dirty="0">
                          <a:solidFill>
                            <a:schemeClr val="tx1">
                              <a:alpha val="78000"/>
                            </a:schemeClr>
                          </a:solidFill>
                          <a:effectLst/>
                        </a:rPr>
                        <a:t> </a:t>
                      </a:r>
                      <a:r>
                        <a:rPr lang="el-GR" sz="1600" dirty="0">
                          <a:solidFill>
                            <a:schemeClr val="tx1">
                              <a:alpha val="78000"/>
                            </a:schemeClr>
                          </a:solidFill>
                          <a:effectLst/>
                        </a:rPr>
                        <a:t>κέντρο</a:t>
                      </a:r>
                      <a:r>
                        <a:rPr lang="el-GR" sz="1600" spc="120" dirty="0">
                          <a:solidFill>
                            <a:schemeClr val="tx1">
                              <a:alpha val="78000"/>
                            </a:schemeClr>
                          </a:solidFill>
                          <a:effectLst/>
                        </a:rPr>
                        <a:t> </a:t>
                      </a:r>
                      <a:r>
                        <a:rPr lang="el-GR" sz="1600" dirty="0">
                          <a:solidFill>
                            <a:schemeClr val="tx1">
                              <a:alpha val="78000"/>
                            </a:schemeClr>
                          </a:solidFill>
                          <a:effectLst/>
                        </a:rPr>
                        <a:t>των</a:t>
                      </a:r>
                    </a:p>
                    <a:p>
                      <a:pPr marL="455930" algn="l">
                        <a:lnSpc>
                          <a:spcPts val="1315"/>
                        </a:lnSpc>
                      </a:pPr>
                      <a:r>
                        <a:rPr lang="el-GR" sz="1600" dirty="0">
                          <a:solidFill>
                            <a:schemeClr val="tx1">
                              <a:alpha val="78000"/>
                            </a:schemeClr>
                          </a:solidFill>
                          <a:effectLst/>
                        </a:rPr>
                        <a:t>Ελλήνων.</a:t>
                      </a:r>
                      <a:endParaRPr lang="el-GR" sz="1600" dirty="0">
                        <a:solidFill>
                          <a:schemeClr val="tx1">
                            <a:alpha val="78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18745" marR="71755" indent="-47625">
                        <a:lnSpc>
                          <a:spcPct val="98000"/>
                        </a:lnSpc>
                        <a:spcAft>
                          <a:spcPts val="0"/>
                        </a:spcAft>
                      </a:pPr>
                      <a:r>
                        <a:rPr lang="el-GR" sz="1600" dirty="0">
                          <a:solidFill>
                            <a:schemeClr val="tx1">
                              <a:alpha val="78000"/>
                            </a:schemeClr>
                          </a:solidFill>
                          <a:effectLst/>
                        </a:rPr>
                        <a:t>να</a:t>
                      </a:r>
                      <a:r>
                        <a:rPr lang="el-GR" sz="1600" spc="55" dirty="0">
                          <a:solidFill>
                            <a:schemeClr val="tx1">
                              <a:alpha val="78000"/>
                            </a:schemeClr>
                          </a:solidFill>
                          <a:effectLst/>
                        </a:rPr>
                        <a:t> </a:t>
                      </a:r>
                      <a:r>
                        <a:rPr lang="el-GR" sz="1600" dirty="0">
                          <a:solidFill>
                            <a:schemeClr val="tx1">
                              <a:alpha val="78000"/>
                            </a:schemeClr>
                          </a:solidFill>
                          <a:effectLst/>
                        </a:rPr>
                        <a:t>πείσει</a:t>
                      </a:r>
                      <a:r>
                        <a:rPr lang="el-GR" sz="1600" spc="65" dirty="0">
                          <a:solidFill>
                            <a:schemeClr val="tx1">
                              <a:alpha val="78000"/>
                            </a:schemeClr>
                          </a:solidFill>
                          <a:effectLst/>
                        </a:rPr>
                        <a:t> </a:t>
                      </a:r>
                      <a:r>
                        <a:rPr lang="el-GR" sz="1600" dirty="0">
                          <a:solidFill>
                            <a:schemeClr val="tx1">
                              <a:alpha val="78000"/>
                            </a:schemeClr>
                          </a:solidFill>
                          <a:effectLst/>
                        </a:rPr>
                        <a:t>τους</a:t>
                      </a:r>
                      <a:r>
                        <a:rPr lang="el-GR" sz="1600" spc="60" dirty="0">
                          <a:solidFill>
                            <a:schemeClr val="tx1">
                              <a:alpha val="78000"/>
                            </a:schemeClr>
                          </a:solidFill>
                          <a:effectLst/>
                        </a:rPr>
                        <a:t> </a:t>
                      </a:r>
                      <a:r>
                        <a:rPr lang="el-GR" sz="1600" dirty="0">
                          <a:solidFill>
                            <a:schemeClr val="tx1">
                              <a:alpha val="78000"/>
                            </a:schemeClr>
                          </a:solidFill>
                          <a:effectLst/>
                        </a:rPr>
                        <a:t>πολίτες</a:t>
                      </a:r>
                      <a:r>
                        <a:rPr lang="el-GR" sz="1600" spc="-250" dirty="0">
                          <a:solidFill>
                            <a:schemeClr val="tx1">
                              <a:alpha val="78000"/>
                            </a:schemeClr>
                          </a:solidFill>
                          <a:effectLst/>
                        </a:rPr>
                        <a:t> </a:t>
                      </a:r>
                      <a:r>
                        <a:rPr lang="el-GR" sz="1600" dirty="0">
                          <a:solidFill>
                            <a:schemeClr val="tx1">
                              <a:alpha val="78000"/>
                            </a:schemeClr>
                          </a:solidFill>
                          <a:effectLst/>
                        </a:rPr>
                        <a:t>να</a:t>
                      </a:r>
                      <a:r>
                        <a:rPr lang="el-GR" sz="1600" spc="60" dirty="0">
                          <a:solidFill>
                            <a:schemeClr val="tx1">
                              <a:alpha val="78000"/>
                            </a:schemeClr>
                          </a:solidFill>
                          <a:effectLst/>
                        </a:rPr>
                        <a:t> </a:t>
                      </a:r>
                      <a:r>
                        <a:rPr lang="el-GR" sz="1600" dirty="0">
                          <a:solidFill>
                            <a:schemeClr val="tx1">
                              <a:alpha val="78000"/>
                            </a:schemeClr>
                          </a:solidFill>
                          <a:effectLst/>
                        </a:rPr>
                        <a:t>ενδιαφέρονται</a:t>
                      </a:r>
                      <a:r>
                        <a:rPr lang="el-GR" sz="1600" spc="55" dirty="0">
                          <a:solidFill>
                            <a:schemeClr val="tx1">
                              <a:alpha val="78000"/>
                            </a:schemeClr>
                          </a:solidFill>
                          <a:effectLst/>
                        </a:rPr>
                        <a:t> </a:t>
                      </a:r>
                      <a:r>
                        <a:rPr lang="el-GR" sz="1600" dirty="0">
                          <a:solidFill>
                            <a:schemeClr val="tx1">
                              <a:alpha val="78000"/>
                            </a:schemeClr>
                          </a:solidFill>
                          <a:effectLst/>
                        </a:rPr>
                        <a:t>για</a:t>
                      </a:r>
                    </a:p>
                    <a:p>
                      <a:pPr marL="114300">
                        <a:lnSpc>
                          <a:spcPts val="1315"/>
                        </a:lnSpc>
                      </a:pPr>
                      <a:r>
                        <a:rPr lang="el-GR" sz="1600" dirty="0">
                          <a:solidFill>
                            <a:schemeClr val="tx1">
                              <a:alpha val="78000"/>
                            </a:schemeClr>
                          </a:solidFill>
                          <a:effectLst/>
                        </a:rPr>
                        <a:t>τα</a:t>
                      </a:r>
                      <a:r>
                        <a:rPr lang="el-GR" sz="1600" spc="75" dirty="0">
                          <a:solidFill>
                            <a:schemeClr val="tx1">
                              <a:alpha val="78000"/>
                            </a:schemeClr>
                          </a:solidFill>
                          <a:effectLst/>
                        </a:rPr>
                        <a:t> </a:t>
                      </a:r>
                      <a:r>
                        <a:rPr lang="el-GR" sz="1600" dirty="0">
                          <a:solidFill>
                            <a:schemeClr val="tx1">
                              <a:alpha val="78000"/>
                            </a:schemeClr>
                          </a:solidFill>
                          <a:effectLst/>
                        </a:rPr>
                        <a:t>θέματα</a:t>
                      </a:r>
                      <a:r>
                        <a:rPr lang="el-GR" sz="1600" spc="80" dirty="0">
                          <a:solidFill>
                            <a:schemeClr val="tx1">
                              <a:alpha val="78000"/>
                            </a:schemeClr>
                          </a:solidFill>
                          <a:effectLst/>
                        </a:rPr>
                        <a:t> </a:t>
                      </a:r>
                      <a:r>
                        <a:rPr lang="el-GR" sz="1600" dirty="0">
                          <a:solidFill>
                            <a:schemeClr val="tx1">
                              <a:alpha val="78000"/>
                            </a:schemeClr>
                          </a:solidFill>
                          <a:effectLst/>
                        </a:rPr>
                        <a:t>της</a:t>
                      </a:r>
                      <a:r>
                        <a:rPr lang="el-GR" sz="1600" spc="85" dirty="0">
                          <a:solidFill>
                            <a:schemeClr val="tx1">
                              <a:alpha val="78000"/>
                            </a:schemeClr>
                          </a:solidFill>
                          <a:effectLst/>
                        </a:rPr>
                        <a:t> </a:t>
                      </a:r>
                      <a:r>
                        <a:rPr lang="el-GR" sz="1600" dirty="0">
                          <a:solidFill>
                            <a:schemeClr val="tx1">
                              <a:alpha val="78000"/>
                            </a:schemeClr>
                          </a:solidFill>
                          <a:effectLst/>
                        </a:rPr>
                        <a:t>πόλης.</a:t>
                      </a:r>
                      <a:endParaRPr lang="el-GR" sz="1600" dirty="0">
                        <a:solidFill>
                          <a:schemeClr val="tx1">
                            <a:alpha val="78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95885" marR="126365" algn="ctr">
                        <a:lnSpc>
                          <a:spcPct val="98000"/>
                        </a:lnSpc>
                        <a:spcAft>
                          <a:spcPts val="0"/>
                        </a:spcAft>
                      </a:pPr>
                      <a:r>
                        <a:rPr lang="el-GR" sz="1600" dirty="0">
                          <a:solidFill>
                            <a:schemeClr val="tx1">
                              <a:alpha val="78000"/>
                            </a:schemeClr>
                          </a:solidFill>
                          <a:effectLst/>
                        </a:rPr>
                        <a:t>να</a:t>
                      </a:r>
                      <a:r>
                        <a:rPr lang="el-GR" sz="1600" spc="65" dirty="0">
                          <a:solidFill>
                            <a:schemeClr val="tx1">
                              <a:alpha val="78000"/>
                            </a:schemeClr>
                          </a:solidFill>
                          <a:effectLst/>
                        </a:rPr>
                        <a:t> </a:t>
                      </a:r>
                      <a:r>
                        <a:rPr lang="el-GR" sz="1600" dirty="0">
                          <a:solidFill>
                            <a:schemeClr val="tx1">
                              <a:alpha val="78000"/>
                            </a:schemeClr>
                          </a:solidFill>
                          <a:effectLst/>
                        </a:rPr>
                        <a:t>πληρώνονται</a:t>
                      </a:r>
                      <a:r>
                        <a:rPr lang="el-GR" sz="1600" spc="75" dirty="0">
                          <a:solidFill>
                            <a:schemeClr val="tx1">
                              <a:alpha val="78000"/>
                            </a:schemeClr>
                          </a:solidFill>
                          <a:effectLst/>
                        </a:rPr>
                        <a:t> </a:t>
                      </a:r>
                      <a:r>
                        <a:rPr lang="el-GR" sz="1600" dirty="0">
                          <a:solidFill>
                            <a:schemeClr val="tx1">
                              <a:alpha val="78000"/>
                            </a:schemeClr>
                          </a:solidFill>
                          <a:effectLst/>
                        </a:rPr>
                        <a:t>όσοι</a:t>
                      </a:r>
                      <a:r>
                        <a:rPr lang="el-GR" sz="1600" spc="-250" dirty="0">
                          <a:solidFill>
                            <a:schemeClr val="tx1">
                              <a:alpha val="78000"/>
                            </a:schemeClr>
                          </a:solidFill>
                          <a:effectLst/>
                        </a:rPr>
                        <a:t> </a:t>
                      </a:r>
                      <a:r>
                        <a:rPr lang="el-GR" sz="1600" dirty="0">
                          <a:solidFill>
                            <a:schemeClr val="tx1">
                              <a:alpha val="78000"/>
                            </a:schemeClr>
                          </a:solidFill>
                          <a:effectLst/>
                        </a:rPr>
                        <a:t>έπαιρναν</a:t>
                      </a:r>
                      <a:r>
                        <a:rPr lang="el-GR" sz="1600" spc="25" dirty="0">
                          <a:solidFill>
                            <a:schemeClr val="tx1">
                              <a:alpha val="78000"/>
                            </a:schemeClr>
                          </a:solidFill>
                          <a:effectLst/>
                        </a:rPr>
                        <a:t> </a:t>
                      </a:r>
                      <a:r>
                        <a:rPr lang="el-GR" sz="1600" dirty="0">
                          <a:solidFill>
                            <a:schemeClr val="tx1">
                              <a:alpha val="78000"/>
                            </a:schemeClr>
                          </a:solidFill>
                          <a:effectLst/>
                        </a:rPr>
                        <a:t>κάποιο</a:t>
                      </a:r>
                    </a:p>
                    <a:p>
                      <a:pPr marL="95250" marR="126365" algn="ctr">
                        <a:lnSpc>
                          <a:spcPts val="1315"/>
                        </a:lnSpc>
                        <a:spcAft>
                          <a:spcPts val="0"/>
                        </a:spcAft>
                      </a:pPr>
                      <a:r>
                        <a:rPr lang="el-GR" sz="1600" dirty="0">
                          <a:solidFill>
                            <a:schemeClr val="tx1">
                              <a:alpha val="78000"/>
                            </a:schemeClr>
                          </a:solidFill>
                          <a:effectLst/>
                        </a:rPr>
                        <a:t>αξίωμα.</a:t>
                      </a:r>
                      <a:endParaRPr lang="el-GR" sz="1600" dirty="0">
                        <a:solidFill>
                          <a:schemeClr val="tx1">
                            <a:alpha val="78000"/>
                          </a:schemeClr>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4060169610"/>
                  </a:ext>
                </a:extLst>
              </a:tr>
            </a:tbl>
          </a:graphicData>
        </a:graphic>
      </p:graphicFrame>
      <p:sp>
        <p:nvSpPr>
          <p:cNvPr id="51" name="TextBox 50">
            <a:extLst>
              <a:ext uri="{FF2B5EF4-FFF2-40B4-BE49-F238E27FC236}">
                <a16:creationId xmlns:a16="http://schemas.microsoft.com/office/drawing/2014/main" id="{C7180E9B-C5E4-3227-1083-38DA6BC7D7DF}"/>
              </a:ext>
            </a:extLst>
          </p:cNvPr>
          <p:cNvSpPr txBox="1"/>
          <p:nvPr/>
        </p:nvSpPr>
        <p:spPr>
          <a:xfrm>
            <a:off x="2286821" y="1140240"/>
            <a:ext cx="3698630" cy="407035"/>
          </a:xfrm>
          <a:prstGeom prst="rect">
            <a:avLst/>
          </a:prstGeom>
          <a:noFill/>
        </p:spPr>
        <p:txBody>
          <a:bodyPr wrap="square">
            <a:spAutoFit/>
          </a:bodyPr>
          <a:lstStyle/>
          <a:p>
            <a:pPr>
              <a:lnSpc>
                <a:spcPct val="107000"/>
              </a:lnSpc>
              <a:spcAft>
                <a:spcPts val="800"/>
              </a:spcAft>
            </a:pPr>
            <a:r>
              <a:rPr lang="el-GR" sz="20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rPr>
              <a:t>Ο</a:t>
            </a:r>
            <a:r>
              <a:rPr lang="el-GR" sz="2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Περικλής</a:t>
            </a:r>
          </a:p>
        </p:txBody>
      </p:sp>
      <p:cxnSp>
        <p:nvCxnSpPr>
          <p:cNvPr id="53" name="Ευθύγραμμο βέλος σύνδεσης 52">
            <a:extLst>
              <a:ext uri="{FF2B5EF4-FFF2-40B4-BE49-F238E27FC236}">
                <a16:creationId xmlns:a16="http://schemas.microsoft.com/office/drawing/2014/main" id="{3408FC0F-1F17-2212-3D7A-4BCE1F584503}"/>
              </a:ext>
            </a:extLst>
          </p:cNvPr>
          <p:cNvCxnSpPr/>
          <p:nvPr/>
        </p:nvCxnSpPr>
        <p:spPr>
          <a:xfrm flipH="1">
            <a:off x="1162132" y="1418613"/>
            <a:ext cx="1348154" cy="259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Ευθύγραμμο βέλος σύνδεσης 53">
            <a:extLst>
              <a:ext uri="{FF2B5EF4-FFF2-40B4-BE49-F238E27FC236}">
                <a16:creationId xmlns:a16="http://schemas.microsoft.com/office/drawing/2014/main" id="{D1604340-3298-A455-91AD-EEEF1C73ECCD}"/>
              </a:ext>
            </a:extLst>
          </p:cNvPr>
          <p:cNvCxnSpPr>
            <a:cxnSpLocks/>
          </p:cNvCxnSpPr>
          <p:nvPr/>
        </p:nvCxnSpPr>
        <p:spPr>
          <a:xfrm>
            <a:off x="2883876" y="1432006"/>
            <a:ext cx="0" cy="344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Ευθύγραμμο βέλος σύνδεσης 57">
            <a:extLst>
              <a:ext uri="{FF2B5EF4-FFF2-40B4-BE49-F238E27FC236}">
                <a16:creationId xmlns:a16="http://schemas.microsoft.com/office/drawing/2014/main" id="{467BEB25-ABF5-58F0-F80D-B44623B454B9}"/>
              </a:ext>
            </a:extLst>
          </p:cNvPr>
          <p:cNvCxnSpPr>
            <a:cxnSpLocks/>
          </p:cNvCxnSpPr>
          <p:nvPr/>
        </p:nvCxnSpPr>
        <p:spPr>
          <a:xfrm>
            <a:off x="3257467" y="1533190"/>
            <a:ext cx="450973" cy="159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a:extLst>
              <a:ext uri="{FF2B5EF4-FFF2-40B4-BE49-F238E27FC236}">
                <a16:creationId xmlns:a16="http://schemas.microsoft.com/office/drawing/2014/main" id="{A0F0B171-AE05-AD2D-059C-76EE40559882}"/>
              </a:ext>
            </a:extLst>
          </p:cNvPr>
          <p:cNvCxnSpPr>
            <a:cxnSpLocks/>
          </p:cNvCxnSpPr>
          <p:nvPr/>
        </p:nvCxnSpPr>
        <p:spPr>
          <a:xfrm>
            <a:off x="3824798" y="1438998"/>
            <a:ext cx="1532648" cy="340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63" name="Πίνακας 62">
            <a:extLst>
              <a:ext uri="{FF2B5EF4-FFF2-40B4-BE49-F238E27FC236}">
                <a16:creationId xmlns:a16="http://schemas.microsoft.com/office/drawing/2014/main" id="{9EFD3DEF-0A50-8704-59E2-C3662DB7B331}"/>
              </a:ext>
            </a:extLst>
          </p:cNvPr>
          <p:cNvGraphicFramePr>
            <a:graphicFrameLocks noGrp="1"/>
          </p:cNvGraphicFramePr>
          <p:nvPr/>
        </p:nvGraphicFramePr>
        <p:xfrm>
          <a:off x="63934" y="4767335"/>
          <a:ext cx="6597528" cy="540957"/>
        </p:xfrm>
        <a:graphic>
          <a:graphicData uri="http://schemas.openxmlformats.org/drawingml/2006/table">
            <a:tbl>
              <a:tblPr firstRow="1" firstCol="1" lastRow="1" lastCol="1" bandRow="1" bandCol="1">
                <a:tableStyleId>{5C22544A-7EE6-4342-B048-85BDC9FD1C3A}</a:tableStyleId>
              </a:tblPr>
              <a:tblGrid>
                <a:gridCol w="2188051">
                  <a:extLst>
                    <a:ext uri="{9D8B030D-6E8A-4147-A177-3AD203B41FA5}">
                      <a16:colId xmlns:a16="http://schemas.microsoft.com/office/drawing/2014/main" val="203297189"/>
                    </a:ext>
                  </a:extLst>
                </a:gridCol>
                <a:gridCol w="2349357">
                  <a:extLst>
                    <a:ext uri="{9D8B030D-6E8A-4147-A177-3AD203B41FA5}">
                      <a16:colId xmlns:a16="http://schemas.microsoft.com/office/drawing/2014/main" val="1216665703"/>
                    </a:ext>
                  </a:extLst>
                </a:gridCol>
                <a:gridCol w="2060120">
                  <a:extLst>
                    <a:ext uri="{9D8B030D-6E8A-4147-A177-3AD203B41FA5}">
                      <a16:colId xmlns:a16="http://schemas.microsoft.com/office/drawing/2014/main" val="4042418157"/>
                    </a:ext>
                  </a:extLst>
                </a:gridCol>
              </a:tblGrid>
              <a:tr h="523619">
                <a:tc>
                  <a:txBody>
                    <a:bodyPr/>
                    <a:lstStyle/>
                    <a:p>
                      <a:pPr marL="127000">
                        <a:lnSpc>
                          <a:spcPts val="1375"/>
                        </a:lnSpc>
                      </a:pPr>
                      <a:r>
                        <a:rPr lang="el-GR" sz="1600">
                          <a:solidFill>
                            <a:schemeClr val="tx1"/>
                          </a:solidFill>
                          <a:effectLst/>
                        </a:rPr>
                        <a:t>Είχε</a:t>
                      </a:r>
                      <a:r>
                        <a:rPr lang="el-GR" sz="1600" spc="55">
                          <a:solidFill>
                            <a:schemeClr val="tx1"/>
                          </a:solidFill>
                          <a:effectLst/>
                        </a:rPr>
                        <a:t> </a:t>
                      </a:r>
                      <a:r>
                        <a:rPr lang="el-GR" sz="1600">
                          <a:solidFill>
                            <a:schemeClr val="tx1"/>
                          </a:solidFill>
                          <a:effectLst/>
                        </a:rPr>
                        <a:t>την</a:t>
                      </a:r>
                      <a:r>
                        <a:rPr lang="el-GR" sz="1600" spc="45">
                          <a:solidFill>
                            <a:schemeClr val="tx1"/>
                          </a:solidFill>
                          <a:effectLst/>
                        </a:rPr>
                        <a:t> </a:t>
                      </a:r>
                      <a:r>
                        <a:rPr lang="el-GR" sz="1600">
                          <a:solidFill>
                            <a:schemeClr val="tx1"/>
                          </a:solidFill>
                          <a:effectLst/>
                        </a:rPr>
                        <a:t>πιο</a:t>
                      </a:r>
                      <a:r>
                        <a:rPr lang="el-GR" sz="1600" spc="55">
                          <a:solidFill>
                            <a:schemeClr val="tx1"/>
                          </a:solidFill>
                          <a:effectLst/>
                        </a:rPr>
                        <a:t> </a:t>
                      </a:r>
                      <a:r>
                        <a:rPr lang="el-GR" sz="1600">
                          <a:solidFill>
                            <a:schemeClr val="tx1"/>
                          </a:solidFill>
                          <a:effectLst/>
                        </a:rPr>
                        <a:t>μεγάλη</a:t>
                      </a:r>
                      <a:r>
                        <a:rPr lang="el-GR" sz="1600" spc="40">
                          <a:solidFill>
                            <a:schemeClr val="tx1"/>
                          </a:solidFill>
                          <a:effectLst/>
                        </a:rPr>
                        <a:t> </a:t>
                      </a:r>
                      <a:r>
                        <a:rPr lang="el-GR" sz="1600">
                          <a:solidFill>
                            <a:schemeClr val="tx1"/>
                          </a:solidFill>
                          <a:effectLst/>
                        </a:rPr>
                        <a:t>δύναμη.</a:t>
                      </a:r>
                      <a:endParaRPr lang="el-GR" sz="16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807720" indent="-643255">
                        <a:lnSpc>
                          <a:spcPts val="1370"/>
                        </a:lnSpc>
                      </a:pPr>
                      <a:r>
                        <a:rPr lang="el-GR" sz="1600" dirty="0">
                          <a:solidFill>
                            <a:schemeClr val="tx1"/>
                          </a:solidFill>
                          <a:effectLst/>
                        </a:rPr>
                        <a:t>Συμμετείχαν</a:t>
                      </a:r>
                      <a:r>
                        <a:rPr lang="el-GR" sz="1600" spc="75" dirty="0">
                          <a:solidFill>
                            <a:schemeClr val="tx1"/>
                          </a:solidFill>
                          <a:effectLst/>
                        </a:rPr>
                        <a:t> </a:t>
                      </a:r>
                      <a:r>
                        <a:rPr lang="el-GR" sz="1600" dirty="0">
                          <a:solidFill>
                            <a:schemeClr val="tx1"/>
                          </a:solidFill>
                          <a:effectLst/>
                        </a:rPr>
                        <a:t>όλοι</a:t>
                      </a:r>
                      <a:r>
                        <a:rPr lang="el-GR" sz="1600" spc="80" dirty="0">
                          <a:solidFill>
                            <a:schemeClr val="tx1"/>
                          </a:solidFill>
                          <a:effectLst/>
                        </a:rPr>
                        <a:t> </a:t>
                      </a:r>
                      <a:r>
                        <a:rPr lang="el-GR" sz="1600" dirty="0">
                          <a:solidFill>
                            <a:schemeClr val="tx1"/>
                          </a:solidFill>
                          <a:effectLst/>
                        </a:rPr>
                        <a:t>οι</a:t>
                      </a:r>
                      <a:r>
                        <a:rPr lang="el-GR" sz="1600" spc="65" dirty="0">
                          <a:solidFill>
                            <a:schemeClr val="tx1"/>
                          </a:solidFill>
                          <a:effectLst/>
                        </a:rPr>
                        <a:t> </a:t>
                      </a:r>
                      <a:r>
                        <a:rPr lang="el-GR" sz="1600" dirty="0">
                          <a:solidFill>
                            <a:schemeClr val="tx1"/>
                          </a:solidFill>
                          <a:effectLst/>
                        </a:rPr>
                        <a:t>ελεύθεροι</a:t>
                      </a:r>
                      <a:r>
                        <a:rPr lang="el-GR" sz="1600" spc="-250" dirty="0">
                          <a:solidFill>
                            <a:schemeClr val="tx1"/>
                          </a:solidFill>
                          <a:effectLst/>
                        </a:rPr>
                        <a:t> </a:t>
                      </a:r>
                      <a:r>
                        <a:rPr lang="el-GR" sz="1600" dirty="0">
                          <a:solidFill>
                            <a:schemeClr val="tx1"/>
                          </a:solidFill>
                          <a:effectLst/>
                        </a:rPr>
                        <a:t>πολίτες.</a:t>
                      </a:r>
                      <a:endParaRPr lang="el-GR"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631190" marR="124460" indent="-426720">
                        <a:lnSpc>
                          <a:spcPts val="1370"/>
                        </a:lnSpc>
                        <a:spcAft>
                          <a:spcPts val="0"/>
                        </a:spcAft>
                      </a:pPr>
                      <a:r>
                        <a:rPr lang="el-GR" sz="1600" dirty="0">
                          <a:solidFill>
                            <a:schemeClr val="tx1"/>
                          </a:solidFill>
                          <a:effectLst/>
                        </a:rPr>
                        <a:t>Έπαιρναν</a:t>
                      </a:r>
                      <a:r>
                        <a:rPr lang="el-GR" sz="1600" spc="80" dirty="0">
                          <a:solidFill>
                            <a:schemeClr val="tx1"/>
                          </a:solidFill>
                          <a:effectLst/>
                        </a:rPr>
                        <a:t> </a:t>
                      </a:r>
                      <a:r>
                        <a:rPr lang="el-GR" sz="1600" dirty="0">
                          <a:solidFill>
                            <a:schemeClr val="tx1"/>
                          </a:solidFill>
                          <a:effectLst/>
                        </a:rPr>
                        <a:t>τις</a:t>
                      </a:r>
                      <a:r>
                        <a:rPr lang="el-GR" sz="1600" spc="80" dirty="0">
                          <a:solidFill>
                            <a:schemeClr val="tx1"/>
                          </a:solidFill>
                          <a:effectLst/>
                        </a:rPr>
                        <a:t> </a:t>
                      </a:r>
                      <a:r>
                        <a:rPr lang="el-GR" sz="1600" dirty="0">
                          <a:solidFill>
                            <a:schemeClr val="tx1"/>
                          </a:solidFill>
                          <a:effectLst/>
                        </a:rPr>
                        <a:t>πιο</a:t>
                      </a:r>
                      <a:r>
                        <a:rPr lang="el-GR" sz="1600" spc="60" dirty="0">
                          <a:solidFill>
                            <a:schemeClr val="tx1"/>
                          </a:solidFill>
                          <a:effectLst/>
                        </a:rPr>
                        <a:t> </a:t>
                      </a:r>
                      <a:r>
                        <a:rPr lang="el-GR" sz="1600" dirty="0">
                          <a:solidFill>
                            <a:schemeClr val="tx1"/>
                          </a:solidFill>
                          <a:effectLst/>
                        </a:rPr>
                        <a:t>μεγάλες</a:t>
                      </a:r>
                      <a:r>
                        <a:rPr lang="el-GR" sz="1600" spc="-250" dirty="0">
                          <a:solidFill>
                            <a:schemeClr val="tx1"/>
                          </a:solidFill>
                          <a:effectLst/>
                        </a:rPr>
                        <a:t> </a:t>
                      </a:r>
                      <a:r>
                        <a:rPr lang="el-GR" sz="1600" dirty="0">
                          <a:solidFill>
                            <a:schemeClr val="tx1"/>
                          </a:solidFill>
                          <a:effectLst/>
                        </a:rPr>
                        <a:t>αποφάσεις.</a:t>
                      </a:r>
                      <a:endParaRPr lang="el-GR"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980288670"/>
                  </a:ext>
                </a:extLst>
              </a:tr>
            </a:tbl>
          </a:graphicData>
        </a:graphic>
      </p:graphicFrame>
      <p:sp>
        <p:nvSpPr>
          <p:cNvPr id="65" name="TextBox 64">
            <a:extLst>
              <a:ext uri="{FF2B5EF4-FFF2-40B4-BE49-F238E27FC236}">
                <a16:creationId xmlns:a16="http://schemas.microsoft.com/office/drawing/2014/main" id="{3583F9DB-9E9A-5116-75C9-2E45CF42F838}"/>
              </a:ext>
            </a:extLst>
          </p:cNvPr>
          <p:cNvSpPr txBox="1"/>
          <p:nvPr/>
        </p:nvSpPr>
        <p:spPr>
          <a:xfrm>
            <a:off x="1836209" y="4049092"/>
            <a:ext cx="3739660" cy="407035"/>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Εκκλησία του Δήμου</a:t>
            </a:r>
          </a:p>
        </p:txBody>
      </p:sp>
      <p:cxnSp>
        <p:nvCxnSpPr>
          <p:cNvPr id="66" name="Ευθύγραμμο βέλος σύνδεσης 65">
            <a:extLst>
              <a:ext uri="{FF2B5EF4-FFF2-40B4-BE49-F238E27FC236}">
                <a16:creationId xmlns:a16="http://schemas.microsoft.com/office/drawing/2014/main" id="{47F6DDE3-1D02-446F-F2B5-B17F8979A3D0}"/>
              </a:ext>
            </a:extLst>
          </p:cNvPr>
          <p:cNvCxnSpPr>
            <a:cxnSpLocks/>
          </p:cNvCxnSpPr>
          <p:nvPr/>
        </p:nvCxnSpPr>
        <p:spPr>
          <a:xfrm flipH="1">
            <a:off x="1335047" y="4398034"/>
            <a:ext cx="1002323" cy="218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Ευθύγραμμο βέλος σύνδεσης 66">
            <a:extLst>
              <a:ext uri="{FF2B5EF4-FFF2-40B4-BE49-F238E27FC236}">
                <a16:creationId xmlns:a16="http://schemas.microsoft.com/office/drawing/2014/main" id="{61879F5A-A236-A262-2B4E-33D6401A71AA}"/>
              </a:ext>
            </a:extLst>
          </p:cNvPr>
          <p:cNvCxnSpPr>
            <a:cxnSpLocks/>
          </p:cNvCxnSpPr>
          <p:nvPr/>
        </p:nvCxnSpPr>
        <p:spPr>
          <a:xfrm>
            <a:off x="3058716" y="4377642"/>
            <a:ext cx="0" cy="259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Ευθύγραμμο βέλος σύνδεσης 69">
            <a:extLst>
              <a:ext uri="{FF2B5EF4-FFF2-40B4-BE49-F238E27FC236}">
                <a16:creationId xmlns:a16="http://schemas.microsoft.com/office/drawing/2014/main" id="{E9C94406-F1D9-65DF-1A5E-E063E8859BE2}"/>
              </a:ext>
            </a:extLst>
          </p:cNvPr>
          <p:cNvCxnSpPr>
            <a:cxnSpLocks/>
          </p:cNvCxnSpPr>
          <p:nvPr/>
        </p:nvCxnSpPr>
        <p:spPr>
          <a:xfrm>
            <a:off x="3780063" y="4429280"/>
            <a:ext cx="1119525" cy="232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3" name="Πίνακας 72">
            <a:extLst>
              <a:ext uri="{FF2B5EF4-FFF2-40B4-BE49-F238E27FC236}">
                <a16:creationId xmlns:a16="http://schemas.microsoft.com/office/drawing/2014/main" id="{E589E329-BD05-0274-9942-2885C6010AB7}"/>
              </a:ext>
            </a:extLst>
          </p:cNvPr>
          <p:cNvGraphicFramePr>
            <a:graphicFrameLocks noGrp="1"/>
          </p:cNvGraphicFramePr>
          <p:nvPr/>
        </p:nvGraphicFramePr>
        <p:xfrm>
          <a:off x="130236" y="6069821"/>
          <a:ext cx="6464924" cy="1075008"/>
        </p:xfrm>
        <a:graphic>
          <a:graphicData uri="http://schemas.openxmlformats.org/drawingml/2006/table">
            <a:tbl>
              <a:tblPr firstRow="1" firstCol="1" lastRow="1" lastCol="1" bandRow="1" bandCol="1">
                <a:tableStyleId>{5C22544A-7EE6-4342-B048-85BDC9FD1C3A}</a:tableStyleId>
              </a:tblPr>
              <a:tblGrid>
                <a:gridCol w="1609359">
                  <a:extLst>
                    <a:ext uri="{9D8B030D-6E8A-4147-A177-3AD203B41FA5}">
                      <a16:colId xmlns:a16="http://schemas.microsoft.com/office/drawing/2014/main" val="1985619506"/>
                    </a:ext>
                  </a:extLst>
                </a:gridCol>
                <a:gridCol w="1572709">
                  <a:extLst>
                    <a:ext uri="{9D8B030D-6E8A-4147-A177-3AD203B41FA5}">
                      <a16:colId xmlns:a16="http://schemas.microsoft.com/office/drawing/2014/main" val="277136354"/>
                    </a:ext>
                  </a:extLst>
                </a:gridCol>
                <a:gridCol w="1552419">
                  <a:extLst>
                    <a:ext uri="{9D8B030D-6E8A-4147-A177-3AD203B41FA5}">
                      <a16:colId xmlns:a16="http://schemas.microsoft.com/office/drawing/2014/main" val="2057607592"/>
                    </a:ext>
                  </a:extLst>
                </a:gridCol>
                <a:gridCol w="1730437">
                  <a:extLst>
                    <a:ext uri="{9D8B030D-6E8A-4147-A177-3AD203B41FA5}">
                      <a16:colId xmlns:a16="http://schemas.microsoft.com/office/drawing/2014/main" val="2066525150"/>
                    </a:ext>
                  </a:extLst>
                </a:gridCol>
              </a:tblGrid>
              <a:tr h="1075008">
                <a:tc>
                  <a:txBody>
                    <a:bodyPr/>
                    <a:lstStyle/>
                    <a:p>
                      <a:pPr marL="127000">
                        <a:lnSpc>
                          <a:spcPts val="1375"/>
                        </a:lnSpc>
                      </a:pPr>
                      <a:r>
                        <a:rPr lang="el-GR" sz="1600" dirty="0">
                          <a:solidFill>
                            <a:schemeClr val="tx1"/>
                          </a:solidFill>
                          <a:effectLst/>
                        </a:rPr>
                        <a:t>Είχαν</a:t>
                      </a:r>
                      <a:r>
                        <a:rPr lang="el-GR" sz="1600" spc="65" dirty="0">
                          <a:solidFill>
                            <a:schemeClr val="tx1"/>
                          </a:solidFill>
                          <a:effectLst/>
                        </a:rPr>
                        <a:t> </a:t>
                      </a:r>
                      <a:r>
                        <a:rPr lang="el-GR" sz="1600" dirty="0">
                          <a:solidFill>
                            <a:schemeClr val="tx1"/>
                          </a:solidFill>
                          <a:effectLst/>
                        </a:rPr>
                        <a:t>μεγάλη</a:t>
                      </a:r>
                      <a:r>
                        <a:rPr lang="el-GR" sz="1600" spc="70" dirty="0">
                          <a:solidFill>
                            <a:schemeClr val="tx1"/>
                          </a:solidFill>
                          <a:effectLst/>
                        </a:rPr>
                        <a:t> </a:t>
                      </a:r>
                      <a:r>
                        <a:rPr lang="el-GR" sz="1600" dirty="0">
                          <a:solidFill>
                            <a:schemeClr val="tx1"/>
                          </a:solidFill>
                          <a:effectLst/>
                        </a:rPr>
                        <a:t>εξουσία.</a:t>
                      </a:r>
                      <a:endParaRPr lang="el-GR"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39700" indent="-35560">
                        <a:lnSpc>
                          <a:spcPts val="1380"/>
                        </a:lnSpc>
                      </a:pPr>
                      <a:r>
                        <a:rPr lang="el-GR" sz="1600" dirty="0">
                          <a:solidFill>
                            <a:schemeClr val="tx1"/>
                          </a:solidFill>
                          <a:effectLst/>
                        </a:rPr>
                        <a:t>Εκλέγονταν</a:t>
                      </a:r>
                      <a:r>
                        <a:rPr lang="el-GR" sz="1600" spc="5" dirty="0">
                          <a:solidFill>
                            <a:schemeClr val="tx1"/>
                          </a:solidFill>
                          <a:effectLst/>
                        </a:rPr>
                        <a:t> </a:t>
                      </a:r>
                      <a:r>
                        <a:rPr lang="el-GR" sz="1600" dirty="0">
                          <a:solidFill>
                            <a:schemeClr val="tx1"/>
                          </a:solidFill>
                          <a:effectLst/>
                        </a:rPr>
                        <a:t>από τους</a:t>
                      </a:r>
                      <a:r>
                        <a:rPr lang="el-GR" sz="1600" spc="-255" dirty="0">
                          <a:solidFill>
                            <a:schemeClr val="tx1"/>
                          </a:solidFill>
                          <a:effectLst/>
                        </a:rPr>
                        <a:t> </a:t>
                      </a:r>
                      <a:r>
                        <a:rPr lang="el-GR" sz="1600" dirty="0">
                          <a:solidFill>
                            <a:schemeClr val="tx1"/>
                          </a:solidFill>
                          <a:effectLst/>
                        </a:rPr>
                        <a:t>πολίτες</a:t>
                      </a:r>
                      <a:r>
                        <a:rPr lang="el-GR" sz="1600" spc="55" dirty="0">
                          <a:solidFill>
                            <a:schemeClr val="tx1"/>
                          </a:solidFill>
                          <a:effectLst/>
                        </a:rPr>
                        <a:t> </a:t>
                      </a:r>
                      <a:r>
                        <a:rPr lang="el-GR" sz="1600" dirty="0">
                          <a:solidFill>
                            <a:schemeClr val="tx1"/>
                          </a:solidFill>
                          <a:effectLst/>
                        </a:rPr>
                        <a:t>για</a:t>
                      </a:r>
                      <a:r>
                        <a:rPr lang="el-GR" sz="1600" spc="35" dirty="0">
                          <a:solidFill>
                            <a:schemeClr val="tx1"/>
                          </a:solidFill>
                          <a:effectLst/>
                        </a:rPr>
                        <a:t> </a:t>
                      </a:r>
                      <a:r>
                        <a:rPr lang="el-GR" sz="1600" dirty="0">
                          <a:solidFill>
                            <a:schemeClr val="tx1"/>
                          </a:solidFill>
                          <a:effectLst/>
                        </a:rPr>
                        <a:t>1</a:t>
                      </a:r>
                      <a:r>
                        <a:rPr lang="el-GR" sz="1600" spc="55" dirty="0">
                          <a:solidFill>
                            <a:schemeClr val="tx1"/>
                          </a:solidFill>
                          <a:effectLst/>
                        </a:rPr>
                        <a:t> </a:t>
                      </a:r>
                      <a:r>
                        <a:rPr lang="el-GR" sz="1600" dirty="0">
                          <a:solidFill>
                            <a:schemeClr val="tx1"/>
                          </a:solidFill>
                          <a:effectLst/>
                        </a:rPr>
                        <a:t>χρόνο.</a:t>
                      </a:r>
                      <a:endParaRPr lang="el-GR"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133985" indent="118745">
                        <a:lnSpc>
                          <a:spcPts val="1380"/>
                        </a:lnSpc>
                      </a:pPr>
                      <a:r>
                        <a:rPr lang="el-GR" sz="1600" dirty="0">
                          <a:solidFill>
                            <a:schemeClr val="tx1"/>
                          </a:solidFill>
                          <a:effectLst/>
                        </a:rPr>
                        <a:t>Φρόντιζαν</a:t>
                      </a:r>
                      <a:r>
                        <a:rPr lang="el-GR" sz="1600" spc="25" dirty="0">
                          <a:solidFill>
                            <a:schemeClr val="tx1"/>
                          </a:solidFill>
                          <a:effectLst/>
                        </a:rPr>
                        <a:t> </a:t>
                      </a:r>
                      <a:r>
                        <a:rPr lang="el-GR" sz="1600" dirty="0">
                          <a:solidFill>
                            <a:schemeClr val="tx1"/>
                          </a:solidFill>
                          <a:effectLst/>
                        </a:rPr>
                        <a:t>για</a:t>
                      </a:r>
                      <a:r>
                        <a:rPr lang="el-GR" sz="1600" spc="35" dirty="0">
                          <a:solidFill>
                            <a:schemeClr val="tx1"/>
                          </a:solidFill>
                          <a:effectLst/>
                        </a:rPr>
                        <a:t> </a:t>
                      </a:r>
                      <a:r>
                        <a:rPr lang="el-GR" sz="1600" dirty="0">
                          <a:solidFill>
                            <a:schemeClr val="tx1"/>
                          </a:solidFill>
                          <a:effectLst/>
                        </a:rPr>
                        <a:t>το</a:t>
                      </a:r>
                      <a:r>
                        <a:rPr lang="el-GR" sz="1600" spc="5" dirty="0">
                          <a:solidFill>
                            <a:schemeClr val="tx1"/>
                          </a:solidFill>
                          <a:effectLst/>
                        </a:rPr>
                        <a:t> </a:t>
                      </a:r>
                      <a:r>
                        <a:rPr lang="el-GR" sz="1600" dirty="0">
                          <a:solidFill>
                            <a:schemeClr val="tx1"/>
                          </a:solidFill>
                          <a:effectLst/>
                        </a:rPr>
                        <a:t>στρατό</a:t>
                      </a:r>
                      <a:r>
                        <a:rPr lang="el-GR" sz="1600" spc="45" dirty="0">
                          <a:solidFill>
                            <a:schemeClr val="tx1"/>
                          </a:solidFill>
                          <a:effectLst/>
                        </a:rPr>
                        <a:t> </a:t>
                      </a:r>
                      <a:r>
                        <a:rPr lang="el-GR" sz="1600" dirty="0">
                          <a:solidFill>
                            <a:schemeClr val="tx1"/>
                          </a:solidFill>
                          <a:effectLst/>
                        </a:rPr>
                        <a:t>και</a:t>
                      </a:r>
                      <a:r>
                        <a:rPr lang="el-GR" sz="1600" spc="45" dirty="0">
                          <a:solidFill>
                            <a:schemeClr val="tx1"/>
                          </a:solidFill>
                          <a:effectLst/>
                        </a:rPr>
                        <a:t> </a:t>
                      </a:r>
                      <a:r>
                        <a:rPr lang="el-GR" sz="1600" dirty="0">
                          <a:solidFill>
                            <a:schemeClr val="tx1"/>
                          </a:solidFill>
                          <a:effectLst/>
                        </a:rPr>
                        <a:t>το</a:t>
                      </a:r>
                      <a:r>
                        <a:rPr lang="el-GR" sz="1600" spc="50" dirty="0">
                          <a:solidFill>
                            <a:schemeClr val="tx1"/>
                          </a:solidFill>
                          <a:effectLst/>
                        </a:rPr>
                        <a:t> </a:t>
                      </a:r>
                      <a:r>
                        <a:rPr lang="el-GR" sz="1600" dirty="0">
                          <a:solidFill>
                            <a:schemeClr val="tx1"/>
                          </a:solidFill>
                          <a:effectLst/>
                        </a:rPr>
                        <a:t>στόλο.</a:t>
                      </a:r>
                      <a:endParaRPr lang="el-GR"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5">
                        <a:lumMod val="20000"/>
                        <a:lumOff val="80000"/>
                      </a:schemeClr>
                    </a:solidFill>
                  </a:tcPr>
                </a:tc>
                <a:tc>
                  <a:txBody>
                    <a:bodyPr/>
                    <a:lstStyle/>
                    <a:p>
                      <a:pPr marL="213995" marR="123190" indent="-85725">
                        <a:lnSpc>
                          <a:spcPts val="1380"/>
                        </a:lnSpc>
                        <a:spcAft>
                          <a:spcPts val="0"/>
                        </a:spcAft>
                      </a:pPr>
                      <a:r>
                        <a:rPr lang="el-GR" sz="1600" dirty="0">
                          <a:solidFill>
                            <a:schemeClr val="tx1"/>
                          </a:solidFill>
                          <a:effectLst/>
                        </a:rPr>
                        <a:t>Ήταν</a:t>
                      </a:r>
                      <a:r>
                        <a:rPr lang="el-GR" sz="1600" spc="75" dirty="0">
                          <a:solidFill>
                            <a:schemeClr val="tx1"/>
                          </a:solidFill>
                          <a:effectLst/>
                        </a:rPr>
                        <a:t> </a:t>
                      </a:r>
                      <a:r>
                        <a:rPr lang="el-GR" sz="1600" dirty="0">
                          <a:solidFill>
                            <a:schemeClr val="tx1"/>
                          </a:solidFill>
                          <a:effectLst/>
                        </a:rPr>
                        <a:t>υπεύθυνοι</a:t>
                      </a:r>
                      <a:r>
                        <a:rPr lang="el-GR" sz="1600" spc="75" dirty="0">
                          <a:solidFill>
                            <a:schemeClr val="tx1"/>
                          </a:solidFill>
                          <a:effectLst/>
                        </a:rPr>
                        <a:t> </a:t>
                      </a:r>
                      <a:r>
                        <a:rPr lang="el-GR" sz="1600" dirty="0">
                          <a:solidFill>
                            <a:schemeClr val="tx1"/>
                          </a:solidFill>
                          <a:effectLst/>
                        </a:rPr>
                        <a:t>για</a:t>
                      </a:r>
                      <a:r>
                        <a:rPr lang="el-GR" sz="1600" spc="55" dirty="0">
                          <a:solidFill>
                            <a:schemeClr val="tx1"/>
                          </a:solidFill>
                          <a:effectLst/>
                        </a:rPr>
                        <a:t> </a:t>
                      </a:r>
                      <a:r>
                        <a:rPr lang="el-GR" sz="1600" dirty="0">
                          <a:solidFill>
                            <a:schemeClr val="tx1"/>
                          </a:solidFill>
                          <a:effectLst/>
                        </a:rPr>
                        <a:t>την</a:t>
                      </a:r>
                      <a:r>
                        <a:rPr lang="el-GR" sz="1600" spc="-250" dirty="0">
                          <a:solidFill>
                            <a:schemeClr val="tx1"/>
                          </a:solidFill>
                          <a:effectLst/>
                        </a:rPr>
                        <a:t> </a:t>
                      </a:r>
                      <a:r>
                        <a:rPr lang="el-GR" sz="1600" dirty="0">
                          <a:solidFill>
                            <a:schemeClr val="tx1"/>
                          </a:solidFill>
                          <a:effectLst/>
                        </a:rPr>
                        <a:t>ασφάλεια</a:t>
                      </a:r>
                      <a:r>
                        <a:rPr lang="el-GR" sz="1600" spc="50" dirty="0">
                          <a:solidFill>
                            <a:schemeClr val="tx1"/>
                          </a:solidFill>
                          <a:effectLst/>
                        </a:rPr>
                        <a:t> </a:t>
                      </a:r>
                      <a:r>
                        <a:rPr lang="el-GR" sz="1600" dirty="0">
                          <a:solidFill>
                            <a:schemeClr val="tx1"/>
                          </a:solidFill>
                          <a:effectLst/>
                        </a:rPr>
                        <a:t>της</a:t>
                      </a:r>
                      <a:r>
                        <a:rPr lang="el-GR" sz="1600" spc="50" dirty="0">
                          <a:solidFill>
                            <a:schemeClr val="tx1"/>
                          </a:solidFill>
                          <a:effectLst/>
                        </a:rPr>
                        <a:t> </a:t>
                      </a:r>
                      <a:r>
                        <a:rPr lang="el-GR" sz="1600" dirty="0">
                          <a:solidFill>
                            <a:schemeClr val="tx1"/>
                          </a:solidFill>
                          <a:effectLst/>
                        </a:rPr>
                        <a:t>πόλης.</a:t>
                      </a:r>
                      <a:endParaRPr lang="el-GR"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269624913"/>
                  </a:ext>
                </a:extLst>
              </a:tr>
            </a:tbl>
          </a:graphicData>
        </a:graphic>
      </p:graphicFrame>
      <p:sp>
        <p:nvSpPr>
          <p:cNvPr id="76" name="TextBox 75">
            <a:extLst>
              <a:ext uri="{FF2B5EF4-FFF2-40B4-BE49-F238E27FC236}">
                <a16:creationId xmlns:a16="http://schemas.microsoft.com/office/drawing/2014/main" id="{9B8DEF14-1011-1CCB-D819-91CD7BE0FF69}"/>
              </a:ext>
            </a:extLst>
          </p:cNvPr>
          <p:cNvSpPr txBox="1"/>
          <p:nvPr/>
        </p:nvSpPr>
        <p:spPr>
          <a:xfrm>
            <a:off x="2269237" y="5399906"/>
            <a:ext cx="3716214" cy="400110"/>
          </a:xfrm>
          <a:prstGeom prst="rect">
            <a:avLst/>
          </a:prstGeom>
          <a:noFill/>
        </p:spPr>
        <p:txBody>
          <a:bodyPr wrap="square">
            <a:spAutoFit/>
          </a:bodyPr>
          <a:lstStyle/>
          <a:p>
            <a:r>
              <a:rPr lang="el-GR"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10 στρατηγοί</a:t>
            </a:r>
            <a:endParaRPr lang="el-GR" sz="2000" b="1" dirty="0">
              <a:solidFill>
                <a:srgbClr val="0070C0"/>
              </a:solidFill>
            </a:endParaRPr>
          </a:p>
        </p:txBody>
      </p:sp>
      <p:cxnSp>
        <p:nvCxnSpPr>
          <p:cNvPr id="77" name="Ευθύγραμμο βέλος σύνδεσης 76">
            <a:extLst>
              <a:ext uri="{FF2B5EF4-FFF2-40B4-BE49-F238E27FC236}">
                <a16:creationId xmlns:a16="http://schemas.microsoft.com/office/drawing/2014/main" id="{D89E04FF-F080-514E-0597-3F00A84371F3}"/>
              </a:ext>
            </a:extLst>
          </p:cNvPr>
          <p:cNvCxnSpPr>
            <a:cxnSpLocks/>
          </p:cNvCxnSpPr>
          <p:nvPr/>
        </p:nvCxnSpPr>
        <p:spPr>
          <a:xfrm flipH="1">
            <a:off x="1495522" y="5713460"/>
            <a:ext cx="738181" cy="229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3" name="Πίνακας 82">
            <a:extLst>
              <a:ext uri="{FF2B5EF4-FFF2-40B4-BE49-F238E27FC236}">
                <a16:creationId xmlns:a16="http://schemas.microsoft.com/office/drawing/2014/main" id="{3EC11627-8BB5-84CB-14F3-33080D567EE4}"/>
              </a:ext>
            </a:extLst>
          </p:cNvPr>
          <p:cNvGraphicFramePr>
            <a:graphicFrameLocks noGrp="1"/>
          </p:cNvGraphicFramePr>
          <p:nvPr/>
        </p:nvGraphicFramePr>
        <p:xfrm>
          <a:off x="147179" y="7622229"/>
          <a:ext cx="6563641" cy="3070860"/>
        </p:xfrm>
        <a:graphic>
          <a:graphicData uri="http://schemas.openxmlformats.org/drawingml/2006/table">
            <a:tbl>
              <a:tblPr firstRow="1" bandRow="1">
                <a:tableStyleId>{5C22544A-7EE6-4342-B048-85BDC9FD1C3A}</a:tableStyleId>
              </a:tblPr>
              <a:tblGrid>
                <a:gridCol w="2038767">
                  <a:extLst>
                    <a:ext uri="{9D8B030D-6E8A-4147-A177-3AD203B41FA5}">
                      <a16:colId xmlns:a16="http://schemas.microsoft.com/office/drawing/2014/main" val="1191632345"/>
                    </a:ext>
                  </a:extLst>
                </a:gridCol>
                <a:gridCol w="2072654">
                  <a:extLst>
                    <a:ext uri="{9D8B030D-6E8A-4147-A177-3AD203B41FA5}">
                      <a16:colId xmlns:a16="http://schemas.microsoft.com/office/drawing/2014/main" val="2372227898"/>
                    </a:ext>
                  </a:extLst>
                </a:gridCol>
                <a:gridCol w="2452220">
                  <a:extLst>
                    <a:ext uri="{9D8B030D-6E8A-4147-A177-3AD203B41FA5}">
                      <a16:colId xmlns:a16="http://schemas.microsoft.com/office/drawing/2014/main" val="920854331"/>
                    </a:ext>
                  </a:extLst>
                </a:gridCol>
              </a:tblGrid>
              <a:tr h="213462">
                <a:tc>
                  <a:txBody>
                    <a:bodyPr/>
                    <a:lstStyle/>
                    <a:p>
                      <a:pPr>
                        <a:lnSpc>
                          <a:spcPct val="107000"/>
                        </a:lnSpc>
                        <a:spcAft>
                          <a:spcPts val="800"/>
                        </a:spcAft>
                      </a:pPr>
                      <a:r>
                        <a:rPr lang="el-GR"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Αθηναίοι πολίτες</a:t>
                      </a:r>
                      <a:endParaRPr lang="el-GR"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285750" indent="-285750">
                        <a:lnSpc>
                          <a:spcPct val="107000"/>
                        </a:lnSpc>
                        <a:spcAft>
                          <a:spcPts val="800"/>
                        </a:spcAft>
                        <a:buFont typeface="Wingdings" panose="05000000000000000000" pitchFamily="2" charset="2"/>
                        <a:buChar char="Ø"/>
                      </a:pPr>
                      <a:r>
                        <a:rPr lang="el-GR"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Μέτοικοι</a:t>
                      </a:r>
                      <a:endParaRPr lang="el-GR" sz="1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r>
                        <a:rPr lang="el-GR" sz="1600" b="1" kern="1200" dirty="0">
                          <a:solidFill>
                            <a:schemeClr val="tx1"/>
                          </a:solidFill>
                          <a:effectLst/>
                          <a:latin typeface="+mn-lt"/>
                          <a:ea typeface="+mn-ea"/>
                          <a:cs typeface="+mn-cs"/>
                        </a:rPr>
                        <a:t>Δούλοι</a:t>
                      </a:r>
                      <a:endParaRPr lang="el-GR" sz="160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140621844"/>
                  </a:ext>
                </a:extLst>
              </a:tr>
              <a:tr h="370840">
                <a:tc>
                  <a:txBody>
                    <a:bodyPr/>
                    <a:lstStyle/>
                    <a:p>
                      <a:pPr marL="285750" lvl="0" indent="-285750">
                        <a:buFont typeface="Wingdings" panose="05000000000000000000" pitchFamily="2" charset="2"/>
                        <a:buChar char="Ø"/>
                      </a:pPr>
                      <a:r>
                        <a:rPr lang="el-GR" sz="1600" b="1" kern="1200" dirty="0">
                          <a:solidFill>
                            <a:schemeClr val="dk1"/>
                          </a:solidFill>
                          <a:effectLst/>
                          <a:latin typeface="Times New Roman" panose="02020603050405020304" pitchFamily="18" charset="0"/>
                          <a:ea typeface="+mn-ea"/>
                          <a:cs typeface="Times New Roman" panose="02020603050405020304" pitchFamily="18" charset="0"/>
                        </a:rPr>
                        <a:t>Όσοι είχαν πατέρα και μητέρα από την Αθήνα.</a:t>
                      </a:r>
                    </a:p>
                    <a:p>
                      <a:pPr marL="285750" indent="-285750">
                        <a:buFont typeface="Wingdings" panose="05000000000000000000" pitchFamily="2" charset="2"/>
                        <a:buChar char="Ø"/>
                      </a:pPr>
                      <a:r>
                        <a:rPr lang="el-GR" sz="1600" b="1" kern="1200" dirty="0">
                          <a:solidFill>
                            <a:schemeClr val="dk1"/>
                          </a:solidFill>
                          <a:effectLst/>
                          <a:latin typeface="Times New Roman" panose="02020603050405020304" pitchFamily="18" charset="0"/>
                          <a:ea typeface="+mn-ea"/>
                          <a:cs typeface="Times New Roman" panose="02020603050405020304" pitchFamily="18" charset="0"/>
                        </a:rPr>
                        <a:t>Είχαν τα περισσότερα δικαιώματα.</a:t>
                      </a:r>
                      <a:endParaRPr lang="el-GR" sz="16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marL="285750" lvl="0" indent="-285750">
                        <a:buFont typeface="Wingdings" panose="05000000000000000000" pitchFamily="2" charset="2"/>
                        <a:buChar char="Ø"/>
                      </a:pPr>
                      <a:r>
                        <a:rPr lang="el-GR" sz="1600" b="1" kern="1200" dirty="0">
                          <a:solidFill>
                            <a:schemeClr val="dk1"/>
                          </a:solidFill>
                          <a:effectLst/>
                          <a:latin typeface="Times New Roman" panose="02020603050405020304" pitchFamily="18" charset="0"/>
                          <a:ea typeface="+mn-ea"/>
                          <a:cs typeface="Times New Roman" panose="02020603050405020304" pitchFamily="18" charset="0"/>
                        </a:rPr>
                        <a:t>Ξένοι που εγκαταστάθηκαν μόνιμα στην πόλη.</a:t>
                      </a:r>
                    </a:p>
                    <a:p>
                      <a:pPr marL="285750" lvl="0" indent="-285750">
                        <a:buFont typeface="Wingdings" panose="05000000000000000000" pitchFamily="2" charset="2"/>
                        <a:buChar char="Ø"/>
                      </a:pPr>
                      <a:r>
                        <a:rPr lang="el-GR" sz="1600" b="1" kern="1200" dirty="0">
                          <a:solidFill>
                            <a:schemeClr val="dk1"/>
                          </a:solidFill>
                          <a:effectLst/>
                          <a:latin typeface="Times New Roman" panose="02020603050405020304" pitchFamily="18" charset="0"/>
                          <a:ea typeface="+mn-ea"/>
                          <a:cs typeface="Times New Roman" panose="02020603050405020304" pitchFamily="18" charset="0"/>
                        </a:rPr>
                        <a:t>Ασχολούνταν κυρίως με το εμπόριο.</a:t>
                      </a:r>
                    </a:p>
                    <a:p>
                      <a:pPr marL="285750" indent="-285750">
                        <a:buFont typeface="Wingdings" panose="05000000000000000000" pitchFamily="2" charset="2"/>
                        <a:buChar char="Ø"/>
                      </a:pPr>
                      <a:r>
                        <a:rPr lang="el-GR" sz="1600" b="1" kern="1200" dirty="0">
                          <a:solidFill>
                            <a:schemeClr val="dk1"/>
                          </a:solidFill>
                          <a:effectLst/>
                          <a:latin typeface="Times New Roman" panose="02020603050405020304" pitchFamily="18" charset="0"/>
                          <a:ea typeface="+mn-ea"/>
                          <a:cs typeface="Times New Roman" panose="02020603050405020304" pitchFamily="18" charset="0"/>
                        </a:rPr>
                        <a:t>Πλήρωναν φόρο, το </a:t>
                      </a:r>
                      <a:r>
                        <a:rPr lang="el-GR" sz="1600" b="1" kern="1200" dirty="0" err="1">
                          <a:solidFill>
                            <a:schemeClr val="dk1"/>
                          </a:solidFill>
                          <a:effectLst/>
                          <a:latin typeface="Times New Roman" panose="02020603050405020304" pitchFamily="18" charset="0"/>
                          <a:ea typeface="+mn-ea"/>
                          <a:cs typeface="Times New Roman" panose="02020603050405020304" pitchFamily="18" charset="0"/>
                        </a:rPr>
                        <a:t>μετοίκιο</a:t>
                      </a:r>
                      <a:r>
                        <a:rPr lang="el-GR" sz="1600" b="1" kern="1200" dirty="0">
                          <a:solidFill>
                            <a:schemeClr val="dk1"/>
                          </a:solidFill>
                          <a:effectLst/>
                          <a:latin typeface="Times New Roman" panose="02020603050405020304" pitchFamily="18" charset="0"/>
                          <a:ea typeface="+mn-ea"/>
                          <a:cs typeface="Times New Roman" panose="02020603050405020304" pitchFamily="18" charset="0"/>
                        </a:rPr>
                        <a:t>.</a:t>
                      </a:r>
                      <a:endParaRPr lang="el-GR" sz="16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marL="285750" lvl="0" indent="-285750">
                        <a:buFont typeface="Wingdings" panose="05000000000000000000" pitchFamily="2" charset="2"/>
                        <a:buChar char="Ø"/>
                      </a:pPr>
                      <a:r>
                        <a:rPr lang="el-GR" sz="1600" b="1" kern="1200" dirty="0">
                          <a:solidFill>
                            <a:schemeClr val="dk1"/>
                          </a:solidFill>
                          <a:effectLst/>
                          <a:latin typeface="Times New Roman" panose="02020603050405020304" pitchFamily="18" charset="0"/>
                          <a:ea typeface="+mn-ea"/>
                          <a:cs typeface="Times New Roman" panose="02020603050405020304" pitchFamily="18" charset="0"/>
                        </a:rPr>
                        <a:t>Πολλοί ήταν αιχμάλωτοι.</a:t>
                      </a:r>
                    </a:p>
                    <a:p>
                      <a:pPr marL="285750" lvl="0" indent="-285750">
                        <a:buFont typeface="Wingdings" panose="05000000000000000000" pitchFamily="2" charset="2"/>
                        <a:buChar char="Ø"/>
                      </a:pPr>
                      <a:r>
                        <a:rPr lang="el-GR" sz="1600" b="1" kern="1200" dirty="0">
                          <a:solidFill>
                            <a:schemeClr val="dk1"/>
                          </a:solidFill>
                          <a:effectLst/>
                          <a:latin typeface="Times New Roman" panose="02020603050405020304" pitchFamily="18" charset="0"/>
                          <a:ea typeface="+mn-ea"/>
                          <a:cs typeface="Times New Roman" panose="02020603050405020304" pitchFamily="18" charset="0"/>
                        </a:rPr>
                        <a:t>Έκαναν τις βαριές δουλειές.</a:t>
                      </a:r>
                    </a:p>
                    <a:p>
                      <a:pPr marL="285750" lvl="0" indent="-285750">
                        <a:buFont typeface="Wingdings" panose="05000000000000000000" pitchFamily="2" charset="2"/>
                        <a:buChar char="Ø"/>
                      </a:pPr>
                      <a:r>
                        <a:rPr lang="el-GR" sz="1600" b="1" kern="1200" dirty="0">
                          <a:solidFill>
                            <a:schemeClr val="dk1"/>
                          </a:solidFill>
                          <a:effectLst/>
                          <a:latin typeface="Times New Roman" panose="02020603050405020304" pitchFamily="18" charset="0"/>
                          <a:ea typeface="+mn-ea"/>
                          <a:cs typeface="Times New Roman" panose="02020603050405020304" pitchFamily="18" charset="0"/>
                        </a:rPr>
                        <a:t>Η ζωή τους ήταν δύσκολη και κοπιαστική.</a:t>
                      </a:r>
                    </a:p>
                    <a:p>
                      <a:pPr marL="285750" lvl="0" indent="-285750">
                        <a:buFont typeface="Wingdings" panose="05000000000000000000" pitchFamily="2" charset="2"/>
                        <a:buChar char="Ø"/>
                      </a:pPr>
                      <a:r>
                        <a:rPr lang="el-GR" sz="1600" b="1" kern="1200" dirty="0">
                          <a:solidFill>
                            <a:schemeClr val="dk1"/>
                          </a:solidFill>
                          <a:effectLst/>
                          <a:latin typeface="Times New Roman" panose="02020603050405020304" pitchFamily="18" charset="0"/>
                          <a:ea typeface="+mn-ea"/>
                          <a:cs typeface="Times New Roman" panose="02020603050405020304" pitchFamily="18" charset="0"/>
                        </a:rPr>
                        <a:t>Δούλευαν ως αστυνομικοί, λογιστές και παιδαγωγοί.</a:t>
                      </a:r>
                    </a:p>
                    <a:p>
                      <a:endParaRPr lang="el-GR" b="1" dirty="0"/>
                    </a:p>
                  </a:txBody>
                  <a:tcPr>
                    <a:solidFill>
                      <a:schemeClr val="accent5">
                        <a:lumMod val="20000"/>
                        <a:lumOff val="80000"/>
                      </a:schemeClr>
                    </a:solidFill>
                  </a:tcPr>
                </a:tc>
                <a:extLst>
                  <a:ext uri="{0D108BD9-81ED-4DB2-BD59-A6C34878D82A}">
                    <a16:rowId xmlns:a16="http://schemas.microsoft.com/office/drawing/2014/main" val="4049498476"/>
                  </a:ext>
                </a:extLst>
              </a:tr>
            </a:tbl>
          </a:graphicData>
        </a:graphic>
      </p:graphicFrame>
      <p:sp>
        <p:nvSpPr>
          <p:cNvPr id="85" name="TextBox 84">
            <a:extLst>
              <a:ext uri="{FF2B5EF4-FFF2-40B4-BE49-F238E27FC236}">
                <a16:creationId xmlns:a16="http://schemas.microsoft.com/office/drawing/2014/main" id="{85F28492-7942-D008-34FB-0E26FD4FCC16}"/>
              </a:ext>
            </a:extLst>
          </p:cNvPr>
          <p:cNvSpPr txBox="1"/>
          <p:nvPr/>
        </p:nvSpPr>
        <p:spPr>
          <a:xfrm>
            <a:off x="1838610" y="7139851"/>
            <a:ext cx="4167554" cy="407035"/>
          </a:xfrm>
          <a:prstGeom prst="rect">
            <a:avLst/>
          </a:prstGeom>
          <a:noFill/>
        </p:spPr>
        <p:txBody>
          <a:bodyPr wrap="square">
            <a:spAutoFit/>
          </a:bodyPr>
          <a:lstStyle/>
          <a:p>
            <a:pPr>
              <a:lnSpc>
                <a:spcPct val="107000"/>
              </a:lnSpc>
              <a:spcAft>
                <a:spcPts val="800"/>
              </a:spcAft>
            </a:pPr>
            <a:r>
              <a:rPr lang="el-GR" sz="20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Οι κάτοικοι της Αθήνας</a:t>
            </a:r>
          </a:p>
        </p:txBody>
      </p:sp>
      <p:cxnSp>
        <p:nvCxnSpPr>
          <p:cNvPr id="89" name="Ευθύγραμμο βέλος σύνδεσης 88">
            <a:extLst>
              <a:ext uri="{FF2B5EF4-FFF2-40B4-BE49-F238E27FC236}">
                <a16:creationId xmlns:a16="http://schemas.microsoft.com/office/drawing/2014/main" id="{BC8A038C-FCCD-D281-B2F2-619FC40544CA}"/>
              </a:ext>
            </a:extLst>
          </p:cNvPr>
          <p:cNvCxnSpPr>
            <a:cxnSpLocks/>
          </p:cNvCxnSpPr>
          <p:nvPr/>
        </p:nvCxnSpPr>
        <p:spPr>
          <a:xfrm>
            <a:off x="2883876" y="5734460"/>
            <a:ext cx="0" cy="259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Ευθύγραμμο βέλος σύνδεσης 89">
            <a:extLst>
              <a:ext uri="{FF2B5EF4-FFF2-40B4-BE49-F238E27FC236}">
                <a16:creationId xmlns:a16="http://schemas.microsoft.com/office/drawing/2014/main" id="{66D5D38E-4D3F-0CC4-EC50-01D9F5FEA577}"/>
              </a:ext>
            </a:extLst>
          </p:cNvPr>
          <p:cNvCxnSpPr>
            <a:cxnSpLocks/>
          </p:cNvCxnSpPr>
          <p:nvPr/>
        </p:nvCxnSpPr>
        <p:spPr>
          <a:xfrm>
            <a:off x="3545965" y="5743178"/>
            <a:ext cx="160074" cy="199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Ευθύγραμμο βέλος σύνδεσης 90">
            <a:extLst>
              <a:ext uri="{FF2B5EF4-FFF2-40B4-BE49-F238E27FC236}">
                <a16:creationId xmlns:a16="http://schemas.microsoft.com/office/drawing/2014/main" id="{2923AF78-45A1-C4EB-03D4-F61DBF7DC1A7}"/>
              </a:ext>
            </a:extLst>
          </p:cNvPr>
          <p:cNvCxnSpPr>
            <a:cxnSpLocks/>
          </p:cNvCxnSpPr>
          <p:nvPr/>
        </p:nvCxnSpPr>
        <p:spPr>
          <a:xfrm>
            <a:off x="3922387" y="5706329"/>
            <a:ext cx="977201" cy="22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06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1A2BFDC1-129C-3808-68BC-E0FC131CA5FA}"/>
              </a:ext>
            </a:extLst>
          </p:cNvPr>
          <p:cNvSpPr>
            <a:spLocks noGrp="1"/>
          </p:cNvSpPr>
          <p:nvPr>
            <p:ph type="sldNum" sz="quarter" idx="12"/>
          </p:nvPr>
        </p:nvSpPr>
        <p:spPr/>
        <p:txBody>
          <a:bodyPr/>
          <a:lstStyle/>
          <a:p>
            <a:fld id="{B598B63E-09B7-4847-9700-723D94451773}" type="slidenum">
              <a:rPr lang="en-US" smtClean="0"/>
              <a:t>3</a:t>
            </a:fld>
            <a:endParaRPr lang="en-US"/>
          </a:p>
        </p:txBody>
      </p:sp>
      <p:sp>
        <p:nvSpPr>
          <p:cNvPr id="6" name="TextBox 5">
            <a:extLst>
              <a:ext uri="{FF2B5EF4-FFF2-40B4-BE49-F238E27FC236}">
                <a16:creationId xmlns:a16="http://schemas.microsoft.com/office/drawing/2014/main" id="{201A2902-331A-50F9-2099-1BF4A353A935}"/>
              </a:ext>
            </a:extLst>
          </p:cNvPr>
          <p:cNvSpPr txBox="1"/>
          <p:nvPr/>
        </p:nvSpPr>
        <p:spPr>
          <a:xfrm>
            <a:off x="518746" y="442519"/>
            <a:ext cx="3429000" cy="923330"/>
          </a:xfrm>
          <a:prstGeom prst="rect">
            <a:avLst/>
          </a:prstGeom>
          <a:noFill/>
        </p:spPr>
        <p:txBody>
          <a:bodyPr wrap="square">
            <a:spAutoFit/>
          </a:bodyPr>
          <a:lstStyle/>
          <a:p>
            <a:r>
              <a:rPr lang="el-GR" b="1" i="0" dirty="0">
                <a:solidFill>
                  <a:srgbClr val="0070C0"/>
                </a:solidFill>
                <a:effectLst/>
                <a:latin typeface="PT Sans" panose="020B0503020203020204" pitchFamily="34" charset="0"/>
              </a:rPr>
              <a:t>Συμπληρωματικές Ενέργειες</a:t>
            </a:r>
          </a:p>
          <a:p>
            <a:r>
              <a:rPr lang="el-GR" sz="1800" b="1" dirty="0">
                <a:latin typeface="PT Sans" panose="020F0502020204030204" pitchFamily="34" charset="0"/>
              </a:rPr>
              <a:t>Πηγή: </a:t>
            </a:r>
            <a:r>
              <a:rPr lang="el-GR" sz="1800" b="1" dirty="0">
                <a:latin typeface="PT Sans" panose="020F0502020204030204" pitchFamily="34" charset="0"/>
                <a:hlinkClick r:id="rId2">
                  <a:extLst>
                    <a:ext uri="{A12FA001-AC4F-418D-AE19-62706E023703}">
                      <ahyp:hlinkClr xmlns:ahyp="http://schemas.microsoft.com/office/drawing/2018/hyperlinkcolor" val="tx"/>
                    </a:ext>
                  </a:extLst>
                </a:hlinkClick>
              </a:rPr>
              <a:t>Όλοι για το παιδί</a:t>
            </a:r>
            <a:endParaRPr lang="el-GR" sz="1800" b="1" dirty="0"/>
          </a:p>
          <a:p>
            <a:endParaRPr lang="el-GR" dirty="0"/>
          </a:p>
        </p:txBody>
      </p:sp>
      <p:sp>
        <p:nvSpPr>
          <p:cNvPr id="8" name="TextBox 7">
            <a:extLst>
              <a:ext uri="{FF2B5EF4-FFF2-40B4-BE49-F238E27FC236}">
                <a16:creationId xmlns:a16="http://schemas.microsoft.com/office/drawing/2014/main" id="{FAD47CF0-CB1F-A2DE-ACA8-55541C0E4E1F}"/>
              </a:ext>
            </a:extLst>
          </p:cNvPr>
          <p:cNvSpPr txBox="1"/>
          <p:nvPr/>
        </p:nvSpPr>
        <p:spPr>
          <a:xfrm>
            <a:off x="304981" y="1470777"/>
            <a:ext cx="6081532" cy="1200329"/>
          </a:xfrm>
          <a:prstGeom prst="rect">
            <a:avLst/>
          </a:prstGeom>
          <a:noFill/>
        </p:spPr>
        <p:txBody>
          <a:bodyPr wrap="square">
            <a:spAutoFit/>
          </a:bodyPr>
          <a:lstStyle/>
          <a:p>
            <a:r>
              <a:rPr lang="el-GR" b="0" i="0" dirty="0">
                <a:solidFill>
                  <a:srgbClr val="767676"/>
                </a:solidFill>
                <a:effectLst/>
                <a:latin typeface="PT Sans" panose="020B0503020203020204" pitchFamily="34" charset="0"/>
              </a:rPr>
              <a:t>1</a:t>
            </a:r>
            <a:r>
              <a:rPr lang="el-GR" b="0" i="0" dirty="0">
                <a:solidFill>
                  <a:srgbClr val="767676"/>
                </a:solidFill>
                <a:effectLst/>
                <a:latin typeface="Calibri" panose="020F0502020204030204" pitchFamily="34" charset="0"/>
                <a:cs typeface="Calibri" panose="020F0502020204030204" pitchFamily="34" charset="0"/>
              </a:rPr>
              <a:t>. Χρησιμοποιώ ιστορικά </a:t>
            </a:r>
            <a:r>
              <a:rPr lang="el-GR" b="1" i="0" dirty="0">
                <a:solidFill>
                  <a:srgbClr val="767676"/>
                </a:solidFill>
                <a:effectLst/>
                <a:latin typeface="Calibri" panose="020F0502020204030204" pitchFamily="34" charset="0"/>
                <a:cs typeface="Calibri" panose="020F0502020204030204" pitchFamily="34" charset="0"/>
              </a:rPr>
              <a:t>σχεδιαγράμματα</a:t>
            </a:r>
            <a:r>
              <a:rPr lang="el-GR" b="0" i="0" dirty="0">
                <a:solidFill>
                  <a:srgbClr val="767676"/>
                </a:solidFill>
                <a:effectLst/>
                <a:latin typeface="Calibri" panose="020F0502020204030204" pitchFamily="34" charset="0"/>
                <a:cs typeface="Calibri" panose="020F0502020204030204" pitchFamily="34" charset="0"/>
              </a:rPr>
              <a:t> και ιστορικούς γεωγραφικούς </a:t>
            </a:r>
            <a:r>
              <a:rPr lang="el-GR" b="1" i="0" dirty="0">
                <a:solidFill>
                  <a:srgbClr val="767676"/>
                </a:solidFill>
                <a:effectLst/>
                <a:latin typeface="Calibri" panose="020F0502020204030204" pitchFamily="34" charset="0"/>
                <a:cs typeface="Calibri" panose="020F0502020204030204" pitchFamily="34" charset="0"/>
              </a:rPr>
              <a:t>χάρτες</a:t>
            </a:r>
            <a:r>
              <a:rPr lang="el-GR" b="0" i="0" dirty="0">
                <a:solidFill>
                  <a:srgbClr val="767676"/>
                </a:solidFill>
                <a:effectLst/>
                <a:latin typeface="Calibri" panose="020F0502020204030204" pitchFamily="34" charset="0"/>
                <a:cs typeface="Calibri" panose="020F0502020204030204" pitchFamily="34" charset="0"/>
              </a:rPr>
              <a:t>. Μπορώ να βρω διάφορα για κάθε τάξη, ελεύθερα στο διαδίκτυο . Οργανώνουν και συνδέουν καλύτερα τις πληροφορίες μεταξύ τους.</a:t>
            </a:r>
            <a:endParaRPr lang="el-GR"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30E357A-9EF2-3CF2-96D0-F9289208EBE5}"/>
              </a:ext>
            </a:extLst>
          </p:cNvPr>
          <p:cNvSpPr txBox="1"/>
          <p:nvPr/>
        </p:nvSpPr>
        <p:spPr>
          <a:xfrm>
            <a:off x="225666" y="2841144"/>
            <a:ext cx="5996721" cy="1200329"/>
          </a:xfrm>
          <a:prstGeom prst="rect">
            <a:avLst/>
          </a:prstGeom>
          <a:noFill/>
        </p:spPr>
        <p:txBody>
          <a:bodyPr wrap="square">
            <a:spAutoFit/>
          </a:bodyPr>
          <a:lstStyle/>
          <a:p>
            <a:r>
              <a:rPr lang="el-GR" b="0" i="0" dirty="0">
                <a:solidFill>
                  <a:srgbClr val="767676"/>
                </a:solidFill>
                <a:effectLst/>
                <a:latin typeface="PT Sans" panose="020B0503020203020204" pitchFamily="34" charset="0"/>
              </a:rPr>
              <a:t>2. </a:t>
            </a:r>
            <a:r>
              <a:rPr lang="el-GR" b="0" i="0" dirty="0">
                <a:solidFill>
                  <a:srgbClr val="767676"/>
                </a:solidFill>
                <a:effectLst/>
                <a:latin typeface="Calibri" panose="020F0502020204030204" pitchFamily="34" charset="0"/>
                <a:cs typeface="Calibri" panose="020F0502020204030204" pitchFamily="34" charset="0"/>
              </a:rPr>
              <a:t>Φτιάχνω το δικό μου </a:t>
            </a:r>
            <a:r>
              <a:rPr lang="el-GR" b="1" i="0" dirty="0">
                <a:solidFill>
                  <a:srgbClr val="767676"/>
                </a:solidFill>
                <a:effectLst/>
                <a:latin typeface="Calibri" panose="020F0502020204030204" pitchFamily="34" charset="0"/>
                <a:cs typeface="Calibri" panose="020F0502020204030204" pitchFamily="34" charset="0"/>
              </a:rPr>
              <a:t>τετράδιο ιστορίας</a:t>
            </a:r>
            <a:r>
              <a:rPr lang="el-GR" b="0" i="0" dirty="0">
                <a:solidFill>
                  <a:srgbClr val="767676"/>
                </a:solidFill>
                <a:effectLst/>
                <a:latin typeface="Calibri" panose="020F0502020204030204" pitchFamily="34" charset="0"/>
                <a:cs typeface="Calibri" panose="020F0502020204030204" pitchFamily="34" charset="0"/>
              </a:rPr>
              <a:t>. Μετά το τέλος της σχολικής μελέτης γράφω σε μία σελίδα τον τίτλο κάθε μαθήματος, ζωγραφίζω από κάτω μια εικόνα που μου έκανε εντύπωση και γράφω τη δική μου λεζάντα για αυτήν.</a:t>
            </a:r>
            <a:endParaRPr lang="el-GR"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5CBCDE52-6CC3-D104-1ED9-B23E52B8E6C1}"/>
              </a:ext>
            </a:extLst>
          </p:cNvPr>
          <p:cNvSpPr txBox="1"/>
          <p:nvPr/>
        </p:nvSpPr>
        <p:spPr>
          <a:xfrm>
            <a:off x="225666" y="4232427"/>
            <a:ext cx="5838092" cy="646331"/>
          </a:xfrm>
          <a:prstGeom prst="rect">
            <a:avLst/>
          </a:prstGeom>
          <a:noFill/>
        </p:spPr>
        <p:txBody>
          <a:bodyPr wrap="square">
            <a:spAutoFit/>
          </a:bodyPr>
          <a:lstStyle/>
          <a:p>
            <a:r>
              <a:rPr lang="el-GR" b="0" i="0" dirty="0">
                <a:solidFill>
                  <a:srgbClr val="767676"/>
                </a:solidFill>
                <a:effectLst/>
                <a:latin typeface="PT Sans" panose="020B0503020203020204" pitchFamily="34" charset="0"/>
              </a:rPr>
              <a:t>3. </a:t>
            </a:r>
            <a:r>
              <a:rPr lang="el-GR" b="0" i="0" dirty="0">
                <a:solidFill>
                  <a:srgbClr val="767676"/>
                </a:solidFill>
                <a:effectLst/>
                <a:latin typeface="Calibri" panose="020F0502020204030204" pitchFamily="34" charset="0"/>
                <a:cs typeface="Calibri" panose="020F0502020204030204" pitchFamily="34" charset="0"/>
              </a:rPr>
              <a:t>Αναζητώ και παρακολουθώ διάφορα </a:t>
            </a:r>
            <a:r>
              <a:rPr lang="el-GR" b="1" i="0" dirty="0">
                <a:solidFill>
                  <a:srgbClr val="767676"/>
                </a:solidFill>
                <a:effectLst/>
                <a:latin typeface="Calibri" panose="020F0502020204030204" pitchFamily="34" charset="0"/>
                <a:cs typeface="Calibri" panose="020F0502020204030204" pitchFamily="34" charset="0"/>
              </a:rPr>
              <a:t>ντοκιμαντέρ</a:t>
            </a:r>
            <a:r>
              <a:rPr lang="el-GR" b="0" i="0" dirty="0">
                <a:solidFill>
                  <a:srgbClr val="767676"/>
                </a:solidFill>
                <a:effectLst/>
                <a:latin typeface="Calibri" panose="020F0502020204030204" pitchFamily="34" charset="0"/>
                <a:cs typeface="Calibri" panose="020F0502020204030204" pitchFamily="34" charset="0"/>
              </a:rPr>
              <a:t> ή εκπομπές στο </a:t>
            </a:r>
            <a:r>
              <a:rPr lang="el-GR" b="1" i="0" dirty="0">
                <a:solidFill>
                  <a:srgbClr val="767676"/>
                </a:solidFill>
                <a:effectLst/>
                <a:latin typeface="Calibri" panose="020F0502020204030204" pitchFamily="34" charset="0"/>
                <a:cs typeface="Calibri" panose="020F0502020204030204" pitchFamily="34" charset="0"/>
              </a:rPr>
              <a:t>διαδίκτυο</a:t>
            </a:r>
            <a:r>
              <a:rPr lang="el-GR" b="0" i="0" dirty="0">
                <a:solidFill>
                  <a:srgbClr val="767676"/>
                </a:solidFill>
                <a:effectLst/>
                <a:latin typeface="Calibri" panose="020F0502020204030204" pitchFamily="34" charset="0"/>
                <a:cs typeface="Calibri" panose="020F0502020204030204" pitchFamily="34" charset="0"/>
              </a:rPr>
              <a:t> για το ανάλογο θέμα.</a:t>
            </a:r>
            <a:endParaRPr lang="el-GR"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7AEA61E-E858-2434-FB1A-6FD1D8BE2435}"/>
              </a:ext>
            </a:extLst>
          </p:cNvPr>
          <p:cNvSpPr txBox="1"/>
          <p:nvPr/>
        </p:nvSpPr>
        <p:spPr>
          <a:xfrm>
            <a:off x="199565" y="5085452"/>
            <a:ext cx="6292363" cy="923330"/>
          </a:xfrm>
          <a:prstGeom prst="rect">
            <a:avLst/>
          </a:prstGeom>
          <a:noFill/>
        </p:spPr>
        <p:txBody>
          <a:bodyPr wrap="square">
            <a:spAutoFit/>
          </a:bodyPr>
          <a:lstStyle/>
          <a:p>
            <a:r>
              <a:rPr lang="el-GR" b="0" i="0" dirty="0">
                <a:solidFill>
                  <a:srgbClr val="767676"/>
                </a:solidFill>
                <a:effectLst/>
                <a:latin typeface="PT Sans" panose="020B0503020203020204" pitchFamily="34" charset="0"/>
              </a:rPr>
              <a:t>4. </a:t>
            </a:r>
            <a:r>
              <a:rPr lang="el-GR" b="0" i="0" dirty="0">
                <a:solidFill>
                  <a:srgbClr val="767676"/>
                </a:solidFill>
                <a:effectLst/>
                <a:latin typeface="Calibri" panose="020F0502020204030204" pitchFamily="34" charset="0"/>
                <a:cs typeface="Calibri" panose="020F0502020204030204" pitchFamily="34" charset="0"/>
              </a:rPr>
              <a:t>Διαβάζω τα Σαββατοκύριακα ή τις ημέρες των εορτών </a:t>
            </a:r>
            <a:r>
              <a:rPr lang="el-GR" b="1" i="0" dirty="0">
                <a:solidFill>
                  <a:srgbClr val="767676"/>
                </a:solidFill>
                <a:effectLst/>
                <a:latin typeface="Calibri" panose="020F0502020204030204" pitchFamily="34" charset="0"/>
                <a:cs typeface="Calibri" panose="020F0502020204030204" pitchFamily="34" charset="0"/>
              </a:rPr>
              <a:t>λογοτεχνικά</a:t>
            </a:r>
            <a:r>
              <a:rPr lang="el-GR" b="0" i="0" dirty="0">
                <a:solidFill>
                  <a:srgbClr val="767676"/>
                </a:solidFill>
                <a:effectLst/>
                <a:latin typeface="Calibri" panose="020F0502020204030204" pitchFamily="34" charset="0"/>
                <a:cs typeface="Calibri" panose="020F0502020204030204" pitchFamily="34" charset="0"/>
              </a:rPr>
              <a:t> ή άλλα εξωσχολικά βιβλία σχετικά με την ιστορική περίοδο της ύλης του σχολικού βιβλίου.</a:t>
            </a:r>
            <a:endParaRPr lang="el-GR"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1261029-EFEB-6AAC-08D1-DAA9B3EEEEE8}"/>
              </a:ext>
            </a:extLst>
          </p:cNvPr>
          <p:cNvSpPr txBox="1"/>
          <p:nvPr/>
        </p:nvSpPr>
        <p:spPr>
          <a:xfrm>
            <a:off x="225666" y="6205103"/>
            <a:ext cx="5838092" cy="923330"/>
          </a:xfrm>
          <a:prstGeom prst="rect">
            <a:avLst/>
          </a:prstGeom>
          <a:noFill/>
        </p:spPr>
        <p:txBody>
          <a:bodyPr wrap="square">
            <a:spAutoFit/>
          </a:bodyPr>
          <a:lstStyle/>
          <a:p>
            <a:r>
              <a:rPr lang="el-GR" b="0" i="0" dirty="0">
                <a:solidFill>
                  <a:srgbClr val="767676"/>
                </a:solidFill>
                <a:effectLst/>
                <a:latin typeface="PT Sans" panose="020B0503020203020204" pitchFamily="34" charset="0"/>
              </a:rPr>
              <a:t>5. </a:t>
            </a:r>
            <a:r>
              <a:rPr lang="el-GR" b="0" i="0" dirty="0">
                <a:solidFill>
                  <a:srgbClr val="767676"/>
                </a:solidFill>
                <a:effectLst/>
                <a:latin typeface="Calibri" panose="020F0502020204030204" pitchFamily="34" charset="0"/>
                <a:cs typeface="Calibri" panose="020F0502020204030204" pitchFamily="34" charset="0"/>
              </a:rPr>
              <a:t>Γίνομαι εγώ ο </a:t>
            </a:r>
            <a:r>
              <a:rPr lang="el-GR" b="1" i="0" dirty="0">
                <a:solidFill>
                  <a:srgbClr val="767676"/>
                </a:solidFill>
                <a:effectLst/>
                <a:latin typeface="Calibri" panose="020F0502020204030204" pitchFamily="34" charset="0"/>
                <a:cs typeface="Calibri" panose="020F0502020204030204" pitchFamily="34" charset="0"/>
              </a:rPr>
              <a:t>πρωταγωνιστής</a:t>
            </a:r>
            <a:r>
              <a:rPr lang="el-GR" b="0" i="0" dirty="0">
                <a:solidFill>
                  <a:srgbClr val="767676"/>
                </a:solidFill>
                <a:effectLst/>
                <a:latin typeface="Calibri" panose="020F0502020204030204" pitchFamily="34" charset="0"/>
                <a:cs typeface="Calibri" panose="020F0502020204030204" pitchFamily="34" charset="0"/>
              </a:rPr>
              <a:t> της ιστορίας, ζωγραφίζω ή γράφω ξανά την ιστορία με πρωταγωνιστή τον εαυτό μου και φέρνω τα πάνω κάτω.</a:t>
            </a:r>
            <a:endParaRPr lang="el-GR"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66D5996-7D79-3340-2287-2D721ABED3B6}"/>
              </a:ext>
            </a:extLst>
          </p:cNvPr>
          <p:cNvSpPr txBox="1"/>
          <p:nvPr/>
        </p:nvSpPr>
        <p:spPr>
          <a:xfrm>
            <a:off x="284283" y="7511893"/>
            <a:ext cx="5720859" cy="923330"/>
          </a:xfrm>
          <a:prstGeom prst="rect">
            <a:avLst/>
          </a:prstGeom>
          <a:noFill/>
        </p:spPr>
        <p:txBody>
          <a:bodyPr wrap="square">
            <a:spAutoFit/>
          </a:bodyPr>
          <a:lstStyle/>
          <a:p>
            <a:r>
              <a:rPr lang="el-GR" b="0" i="0" dirty="0">
                <a:solidFill>
                  <a:srgbClr val="767676"/>
                </a:solidFill>
                <a:effectLst/>
                <a:latin typeface="PT Sans" panose="020B0503020203020204" pitchFamily="34" charset="0"/>
              </a:rPr>
              <a:t>6. </a:t>
            </a:r>
            <a:r>
              <a:rPr lang="el-GR" b="0" i="0" dirty="0">
                <a:solidFill>
                  <a:srgbClr val="767676"/>
                </a:solidFill>
                <a:effectLst/>
                <a:latin typeface="Calibri" panose="020F0502020204030204" pitchFamily="34" charset="0"/>
                <a:cs typeface="Calibri" panose="020F0502020204030204" pitchFamily="34" charset="0"/>
              </a:rPr>
              <a:t>Επισκέπτομαι με τους γονείς μου ή τους φίλους μου τοπικά </a:t>
            </a:r>
            <a:r>
              <a:rPr lang="el-GR" b="1" i="0" dirty="0">
                <a:solidFill>
                  <a:srgbClr val="767676"/>
                </a:solidFill>
                <a:effectLst/>
                <a:latin typeface="Calibri" panose="020F0502020204030204" pitchFamily="34" charset="0"/>
                <a:cs typeface="Calibri" panose="020F0502020204030204" pitchFamily="34" charset="0"/>
              </a:rPr>
              <a:t>μουσεία</a:t>
            </a:r>
            <a:r>
              <a:rPr lang="el-GR" b="0" i="0" dirty="0">
                <a:solidFill>
                  <a:srgbClr val="767676"/>
                </a:solidFill>
                <a:effectLst/>
                <a:latin typeface="Calibri" panose="020F0502020204030204" pitchFamily="34" charset="0"/>
                <a:cs typeface="Calibri" panose="020F0502020204030204" pitchFamily="34" charset="0"/>
              </a:rPr>
              <a:t> και </a:t>
            </a:r>
            <a:r>
              <a:rPr lang="el-GR" b="1" i="0" dirty="0">
                <a:solidFill>
                  <a:srgbClr val="767676"/>
                </a:solidFill>
                <a:effectLst/>
                <a:latin typeface="Calibri" panose="020F0502020204030204" pitchFamily="34" charset="0"/>
                <a:cs typeface="Calibri" panose="020F0502020204030204" pitchFamily="34" charset="0"/>
              </a:rPr>
              <a:t>μνημεία</a:t>
            </a:r>
            <a:r>
              <a:rPr lang="el-GR" b="0" i="0" dirty="0">
                <a:solidFill>
                  <a:srgbClr val="767676"/>
                </a:solidFill>
                <a:effectLst/>
                <a:latin typeface="Calibri" panose="020F0502020204030204" pitchFamily="34" charset="0"/>
                <a:cs typeface="Calibri" panose="020F0502020204030204" pitchFamily="34" charset="0"/>
              </a:rPr>
              <a:t> και αναζητώ πληροφορίες για αυτά.</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4481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E1328CC1-BFEE-2945-ED63-48768E276EF5}"/>
              </a:ext>
            </a:extLst>
          </p:cNvPr>
          <p:cNvSpPr>
            <a:spLocks noGrp="1"/>
          </p:cNvSpPr>
          <p:nvPr>
            <p:ph type="sldNum" sz="quarter" idx="12"/>
          </p:nvPr>
        </p:nvSpPr>
        <p:spPr/>
        <p:txBody>
          <a:bodyPr/>
          <a:lstStyle/>
          <a:p>
            <a:fld id="{B598B63E-09B7-4847-9700-723D94451773}" type="slidenum">
              <a:rPr lang="en-US" smtClean="0"/>
              <a:t>30</a:t>
            </a:fld>
            <a:endParaRPr lang="en-US"/>
          </a:p>
        </p:txBody>
      </p:sp>
      <p:sp>
        <p:nvSpPr>
          <p:cNvPr id="6" name="TextBox 5">
            <a:extLst>
              <a:ext uri="{FF2B5EF4-FFF2-40B4-BE49-F238E27FC236}">
                <a16:creationId xmlns:a16="http://schemas.microsoft.com/office/drawing/2014/main" id="{C5C987E6-AFBE-A88A-113F-A9A8F0ECD8E0}"/>
              </a:ext>
            </a:extLst>
          </p:cNvPr>
          <p:cNvSpPr txBox="1"/>
          <p:nvPr/>
        </p:nvSpPr>
        <p:spPr>
          <a:xfrm>
            <a:off x="542192" y="842212"/>
            <a:ext cx="6057899" cy="470000"/>
          </a:xfrm>
          <a:prstGeom prst="rect">
            <a:avLst/>
          </a:prstGeom>
          <a:noFill/>
        </p:spPr>
        <p:txBody>
          <a:bodyPr wrap="square">
            <a:spAutoFit/>
          </a:bodyPr>
          <a:lstStyle/>
          <a:p>
            <a:pPr>
              <a:lnSpc>
                <a:spcPct val="107000"/>
              </a:lnSpc>
              <a:spcAft>
                <a:spcPts val="800"/>
              </a:spcAft>
            </a:pPr>
            <a:r>
              <a:rPr lang="el-GR"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 Σχεδιαγράμματα, παρουσιάσεις, ερωτήσεις</a:t>
            </a:r>
            <a:endParaRPr lang="el-GR" sz="2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926E845-8CD1-5060-BBC4-73FBEC8A017B}"/>
              </a:ext>
            </a:extLst>
          </p:cNvPr>
          <p:cNvSpPr txBox="1"/>
          <p:nvPr/>
        </p:nvSpPr>
        <p:spPr>
          <a:xfrm>
            <a:off x="688364" y="1518419"/>
            <a:ext cx="4850422" cy="375552"/>
          </a:xfrm>
          <a:prstGeom prst="rect">
            <a:avLst/>
          </a:prstGeom>
          <a:noFill/>
        </p:spPr>
        <p:txBody>
          <a:bodyPr wrap="square">
            <a:spAutoFit/>
          </a:bodyPr>
          <a:lstStyle/>
          <a:p>
            <a:pPr>
              <a:lnSpc>
                <a:spcPct val="107000"/>
              </a:lnSpc>
              <a:spcAft>
                <a:spcPts val="800"/>
              </a:spcAft>
            </a:pPr>
            <a:r>
              <a:rPr lang="el-GR" sz="18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Αρβανιτίδης</a:t>
            </a:r>
            <a:r>
              <a:rPr lang="el-GR" sz="1800" u="sng" kern="100"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Θεόδωρος</a:t>
            </a:r>
            <a:r>
              <a:rPr lang="el-GR" sz="1800" u="sng" kern="100" dirty="0">
                <a:effectLst/>
                <a:latin typeface="Calibri" panose="020F0502020204030204" pitchFamily="34" charset="0"/>
                <a:ea typeface="Calibri" panose="020F0502020204030204" pitchFamily="34" charset="0"/>
                <a:cs typeface="Times New Roman" panose="02020603050405020304" pitchFamily="18" charset="0"/>
              </a:rPr>
              <a:t> (υλικό για όλες τις τάξεις)</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69DE68A-92D1-C139-345B-1A75558FCAB2}"/>
              </a:ext>
            </a:extLst>
          </p:cNvPr>
          <p:cNvSpPr txBox="1"/>
          <p:nvPr/>
        </p:nvSpPr>
        <p:spPr>
          <a:xfrm>
            <a:off x="663819" y="2701056"/>
            <a:ext cx="5530362" cy="470000"/>
          </a:xfrm>
          <a:prstGeom prst="rect">
            <a:avLst/>
          </a:prstGeom>
          <a:noFill/>
        </p:spPr>
        <p:txBody>
          <a:bodyPr wrap="square">
            <a:spAutoFit/>
          </a:bodyPr>
          <a:lstStyle/>
          <a:p>
            <a:pPr>
              <a:lnSpc>
                <a:spcPct val="107000"/>
              </a:lnSpc>
              <a:spcAft>
                <a:spcPts val="800"/>
              </a:spcAft>
            </a:pPr>
            <a:r>
              <a:rPr lang="el-GR"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παρουσιάσεις-</a:t>
            </a:r>
            <a:r>
              <a:rPr lang="el-GR" sz="2400" b="1" kern="1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οπτικοποιήσεις</a:t>
            </a:r>
            <a:endParaRPr lang="el-GR" sz="2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F7FF33FE-41A0-A1B8-F9DA-DD87D58C2D1C}"/>
              </a:ext>
            </a:extLst>
          </p:cNvPr>
          <p:cNvSpPr txBox="1"/>
          <p:nvPr/>
        </p:nvSpPr>
        <p:spPr>
          <a:xfrm>
            <a:off x="671144" y="2102295"/>
            <a:ext cx="5715369" cy="375552"/>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hlinkClick r:id="rId3"/>
              </a:rPr>
              <a:t>Περί ανέμων και υδάτων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–σχεδιαγράμματα Δ΄ και Ε΄ τάξης</a:t>
            </a:r>
          </a:p>
        </p:txBody>
      </p:sp>
      <p:sp>
        <p:nvSpPr>
          <p:cNvPr id="26" name="TextBox 25">
            <a:extLst>
              <a:ext uri="{FF2B5EF4-FFF2-40B4-BE49-F238E27FC236}">
                <a16:creationId xmlns:a16="http://schemas.microsoft.com/office/drawing/2014/main" id="{4DA2E944-7061-78E7-38A1-F6C454AC3467}"/>
              </a:ext>
            </a:extLst>
          </p:cNvPr>
          <p:cNvSpPr txBox="1"/>
          <p:nvPr/>
        </p:nvSpPr>
        <p:spPr>
          <a:xfrm>
            <a:off x="671144" y="3298340"/>
            <a:ext cx="3429000" cy="369332"/>
          </a:xfrm>
          <a:prstGeom prst="rect">
            <a:avLst/>
          </a:prstGeom>
          <a:noFill/>
        </p:spPr>
        <p:txBody>
          <a:bodyPr wrap="square">
            <a:spAutoFit/>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hlinkClick r:id="rId4"/>
              </a:rPr>
              <a:t>Ιστορία 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πηγή: </a:t>
            </a:r>
            <a:r>
              <a:rPr lang="en-US" sz="1800" dirty="0">
                <a:effectLst/>
                <a:latin typeface="Calibri" panose="020F0502020204030204" pitchFamily="34" charset="0"/>
                <a:ea typeface="Calibri" panose="020F0502020204030204" pitchFamily="34" charset="0"/>
                <a:cs typeface="Times New Roman" panose="02020603050405020304" pitchFamily="18" charset="0"/>
              </a:rPr>
              <a:t>4 Alexis</a:t>
            </a:r>
            <a:endParaRPr lang="el-GR" dirty="0"/>
          </a:p>
        </p:txBody>
      </p:sp>
      <p:sp>
        <p:nvSpPr>
          <p:cNvPr id="28" name="TextBox 27">
            <a:extLst>
              <a:ext uri="{FF2B5EF4-FFF2-40B4-BE49-F238E27FC236}">
                <a16:creationId xmlns:a16="http://schemas.microsoft.com/office/drawing/2014/main" id="{A3230D9D-E835-EBC6-0CC0-6841D58CD78B}"/>
              </a:ext>
            </a:extLst>
          </p:cNvPr>
          <p:cNvSpPr txBox="1"/>
          <p:nvPr/>
        </p:nvSpPr>
        <p:spPr>
          <a:xfrm>
            <a:off x="663819" y="3761526"/>
            <a:ext cx="5325210" cy="375552"/>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Περιέχει και κάποια μαθήματα με τη μορφή κόμικς</a:t>
            </a:r>
          </a:p>
        </p:txBody>
      </p:sp>
      <p:sp>
        <p:nvSpPr>
          <p:cNvPr id="32" name="TextBox 31">
            <a:extLst>
              <a:ext uri="{FF2B5EF4-FFF2-40B4-BE49-F238E27FC236}">
                <a16:creationId xmlns:a16="http://schemas.microsoft.com/office/drawing/2014/main" id="{0788650D-8FC2-35CB-A554-FBA8A6BF2922}"/>
              </a:ext>
            </a:extLst>
          </p:cNvPr>
          <p:cNvSpPr txBox="1"/>
          <p:nvPr/>
        </p:nvSpPr>
        <p:spPr>
          <a:xfrm>
            <a:off x="542191" y="5036247"/>
            <a:ext cx="5530361" cy="1446550"/>
          </a:xfrm>
          <a:prstGeom prst="rect">
            <a:avLst/>
          </a:prstGeom>
          <a:noFill/>
        </p:spPr>
        <p:txBody>
          <a:bodyPr wrap="square">
            <a:spAutoFit/>
          </a:bodyPr>
          <a:lstStyle/>
          <a:p>
            <a:r>
              <a:rPr lang="el-GR"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 Εκπαιδευτικά βίντεο για το μάθημα της Ιστορίας</a:t>
            </a:r>
          </a:p>
          <a:p>
            <a:r>
              <a:rPr lang="el-GR" sz="2000" b="1" dirty="0">
                <a:latin typeface="Calibri" panose="020F0502020204030204" pitchFamily="34" charset="0"/>
                <a:cs typeface="Times New Roman" panose="02020603050405020304" pitchFamily="18" charset="0"/>
              </a:rPr>
              <a:t>Βοηθούν ιδιαίτερα τα παιδιά που είναι οπτικοί τύποι.</a:t>
            </a:r>
            <a:endParaRPr lang="el-GR" sz="2000" b="1" dirty="0"/>
          </a:p>
        </p:txBody>
      </p:sp>
      <p:sp>
        <p:nvSpPr>
          <p:cNvPr id="34" name="TextBox 33">
            <a:extLst>
              <a:ext uri="{FF2B5EF4-FFF2-40B4-BE49-F238E27FC236}">
                <a16:creationId xmlns:a16="http://schemas.microsoft.com/office/drawing/2014/main" id="{6400E82B-3BC7-2ABB-4369-7B5E94D9E5BC}"/>
              </a:ext>
            </a:extLst>
          </p:cNvPr>
          <p:cNvSpPr txBox="1"/>
          <p:nvPr/>
        </p:nvSpPr>
        <p:spPr>
          <a:xfrm>
            <a:off x="506656" y="6613020"/>
            <a:ext cx="4703886" cy="369332"/>
          </a:xfrm>
          <a:prstGeom prst="rect">
            <a:avLst/>
          </a:prstGeom>
          <a:noFill/>
        </p:spPr>
        <p:txBody>
          <a:bodyPr wrap="square">
            <a:spAutoFit/>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Ιστορία Γ ΄ τάξη: </a:t>
            </a:r>
            <a:r>
              <a:rPr lang="el-G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Μαθαίνω κι αλλιώς</a:t>
            </a:r>
            <a:endParaRPr lang="el-GR" dirty="0">
              <a:solidFill>
                <a:schemeClr val="accent2">
                  <a:lumMod val="75000"/>
                </a:schemeClr>
              </a:solidFill>
            </a:endParaRPr>
          </a:p>
        </p:txBody>
      </p:sp>
      <p:sp>
        <p:nvSpPr>
          <p:cNvPr id="36" name="TextBox 35">
            <a:extLst>
              <a:ext uri="{FF2B5EF4-FFF2-40B4-BE49-F238E27FC236}">
                <a16:creationId xmlns:a16="http://schemas.microsoft.com/office/drawing/2014/main" id="{DF9AF91D-2BE0-6C5A-2BD9-72B79B5090D0}"/>
              </a:ext>
            </a:extLst>
          </p:cNvPr>
          <p:cNvSpPr txBox="1"/>
          <p:nvPr/>
        </p:nvSpPr>
        <p:spPr>
          <a:xfrm>
            <a:off x="506656" y="7165241"/>
            <a:ext cx="4393222" cy="369332"/>
          </a:xfrm>
          <a:prstGeom prst="rect">
            <a:avLst/>
          </a:prstGeom>
          <a:noFill/>
        </p:spPr>
        <p:txBody>
          <a:bodyPr wrap="square">
            <a:spAutoFit/>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Ιστορία </a:t>
            </a:r>
            <a:r>
              <a:rPr lang="el-GR" dirty="0">
                <a:latin typeface="Calibri" panose="020F0502020204030204" pitchFamily="34" charset="0"/>
                <a:ea typeface="Calibri" panose="020F0502020204030204" pitchFamily="34" charset="0"/>
                <a:cs typeface="Times New Roman" panose="02020603050405020304" pitchFamily="18" charset="0"/>
              </a:rPr>
              <a:t>Γ </a:t>
            </a:r>
            <a:r>
              <a:rPr lang="el-GR" sz="1800" dirty="0">
                <a:effectLst/>
                <a:latin typeface="Calibri" panose="020F0502020204030204" pitchFamily="34" charset="0"/>
                <a:ea typeface="Calibri" panose="020F0502020204030204" pitchFamily="34" charset="0"/>
                <a:cs typeface="Times New Roman" panose="02020603050405020304" pitchFamily="18" charset="0"/>
              </a:rPr>
              <a:t>΄τάξη: </a:t>
            </a:r>
            <a:r>
              <a:rPr lang="el-G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Ψηφιακός δάσκαλος</a:t>
            </a:r>
            <a:endParaRPr lang="el-GR" dirty="0">
              <a:solidFill>
                <a:schemeClr val="accent2">
                  <a:lumMod val="75000"/>
                </a:schemeClr>
              </a:solidFill>
            </a:endParaRPr>
          </a:p>
        </p:txBody>
      </p:sp>
      <p:sp>
        <p:nvSpPr>
          <p:cNvPr id="38" name="TextBox 37">
            <a:extLst>
              <a:ext uri="{FF2B5EF4-FFF2-40B4-BE49-F238E27FC236}">
                <a16:creationId xmlns:a16="http://schemas.microsoft.com/office/drawing/2014/main" id="{3F38B93E-EF43-8411-ED9C-60F4B9F262F1}"/>
              </a:ext>
            </a:extLst>
          </p:cNvPr>
          <p:cNvSpPr txBox="1"/>
          <p:nvPr/>
        </p:nvSpPr>
        <p:spPr>
          <a:xfrm>
            <a:off x="506656" y="7716536"/>
            <a:ext cx="5213838" cy="375552"/>
          </a:xfrm>
          <a:prstGeom prst="rect">
            <a:avLst/>
          </a:prstGeom>
          <a:noFill/>
        </p:spPr>
        <p:txBody>
          <a:bodyPr wrap="square">
            <a:spAutoFit/>
          </a:bodyPr>
          <a:lstStyle/>
          <a:p>
            <a:pPr>
              <a:lnSpc>
                <a:spcPct val="107000"/>
              </a:lnSpc>
              <a:spcAft>
                <a:spcPts val="800"/>
              </a:spcAft>
            </a:pPr>
            <a:r>
              <a:rPr lang="el-GR" u="sng" kern="100" dirty="0">
                <a:latin typeface="Calibri" panose="020F0502020204030204" pitchFamily="34" charset="0"/>
                <a:ea typeface="Calibri" panose="020F0502020204030204" pitchFamily="34" charset="0"/>
                <a:cs typeface="Times New Roman" panose="02020603050405020304" pitchFamily="18" charset="0"/>
              </a:rPr>
              <a:t>Ιστορία Δ΄ τάξη: </a:t>
            </a:r>
            <a:r>
              <a:rPr lang="el-GR" u="sng" kern="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Ψηφιακός δάσκαλος</a:t>
            </a:r>
            <a:endParaRPr lang="el-GR" sz="1800"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BB5158A0-4C77-44D4-032D-2F47F56C8CC4}"/>
              </a:ext>
            </a:extLst>
          </p:cNvPr>
          <p:cNvSpPr txBox="1"/>
          <p:nvPr/>
        </p:nvSpPr>
        <p:spPr>
          <a:xfrm>
            <a:off x="507022" y="8319092"/>
            <a:ext cx="4941276" cy="375552"/>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Ιστορία Ε΄ τάξη: </a:t>
            </a:r>
            <a:r>
              <a:rPr lang="el-GR" sz="1800"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Ψηφιακός δάσκαλος</a:t>
            </a:r>
            <a:endParaRPr lang="el-GR" sz="1800"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710CC936-3683-5E5C-2E80-BD2C988F72AF}"/>
              </a:ext>
            </a:extLst>
          </p:cNvPr>
          <p:cNvSpPr txBox="1"/>
          <p:nvPr/>
        </p:nvSpPr>
        <p:spPr>
          <a:xfrm>
            <a:off x="507022" y="8817470"/>
            <a:ext cx="4463564" cy="375552"/>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Ιστορία ΣΤ΄ τάξη</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Ψηφιακός δάσκαλος</a:t>
            </a:r>
            <a:endParaRPr lang="el-GR" sz="1800"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ED9948F-A80B-07BF-CAB1-6D9FF81F1C3B}"/>
              </a:ext>
            </a:extLst>
          </p:cNvPr>
          <p:cNvSpPr txBox="1"/>
          <p:nvPr/>
        </p:nvSpPr>
        <p:spPr>
          <a:xfrm>
            <a:off x="671144" y="4228354"/>
            <a:ext cx="3429000" cy="366703"/>
          </a:xfrm>
          <a:prstGeom prst="rect">
            <a:avLst/>
          </a:prstGeom>
          <a:noFill/>
        </p:spPr>
        <p:txBody>
          <a:bodyPr wrap="square">
            <a:spAutoFit/>
          </a:bodyPr>
          <a:lstStyle/>
          <a:p>
            <a:pPr>
              <a:lnSpc>
                <a:spcPct val="106000"/>
              </a:lnSpc>
              <a:spcAft>
                <a:spcPts val="800"/>
              </a:spcAft>
            </a:pPr>
            <a:r>
              <a:rPr lang="el-GR" sz="1800" u="sng" dirty="0">
                <a:solidFill>
                  <a:srgbClr val="000000"/>
                </a:solidFill>
                <a:effectLst/>
                <a:latin typeface="Times New Roman" panose="02020603050405020304" pitchFamily="18" charset="0"/>
                <a:ea typeface="Calibri" panose="020F0502020204030204" pitchFamily="34" charset="0"/>
                <a:hlinkClick r:id="rId10"/>
              </a:rPr>
              <a:t>Ιστορία </a:t>
            </a:r>
            <a:r>
              <a:rPr lang="en-US" sz="1800" u="sng" dirty="0">
                <a:solidFill>
                  <a:srgbClr val="000000"/>
                </a:solidFill>
                <a:effectLst/>
                <a:latin typeface="Times New Roman" panose="02020603050405020304" pitchFamily="18" charset="0"/>
                <a:ea typeface="Calibri" panose="020F0502020204030204" pitchFamily="34" charset="0"/>
                <a:hlinkClick r:id="rId10"/>
              </a:rPr>
              <a:t>E</a:t>
            </a:r>
            <a:r>
              <a:rPr lang="el-GR" sz="1800" u="sng" dirty="0">
                <a:solidFill>
                  <a:srgbClr val="000000"/>
                </a:solidFill>
                <a:effectLst/>
                <a:latin typeface="Times New Roman" panose="02020603050405020304" pitchFamily="18" charset="0"/>
                <a:ea typeface="Calibri" panose="020F0502020204030204" pitchFamily="34" charset="0"/>
                <a:hlinkClick r:id="rId10"/>
              </a:rPr>
              <a:t>΄ τάξη: πηγή 4 </a:t>
            </a:r>
            <a:r>
              <a:rPr lang="en-US" sz="1800" u="sng" dirty="0">
                <a:solidFill>
                  <a:srgbClr val="000000"/>
                </a:solidFill>
                <a:effectLst/>
                <a:latin typeface="Times New Roman" panose="02020603050405020304" pitchFamily="18" charset="0"/>
                <a:ea typeface="Calibri" panose="020F0502020204030204" pitchFamily="34" charset="0"/>
                <a:hlinkClick r:id="rId10"/>
              </a:rPr>
              <a:t>Alexis</a:t>
            </a:r>
            <a:endParaRPr lang="el-G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5871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663C75B7-F442-7F69-3382-82B46A0337C1}"/>
              </a:ext>
            </a:extLst>
          </p:cNvPr>
          <p:cNvSpPr>
            <a:spLocks noGrp="1"/>
          </p:cNvSpPr>
          <p:nvPr>
            <p:ph type="sldNum" sz="quarter" idx="12"/>
          </p:nvPr>
        </p:nvSpPr>
        <p:spPr/>
        <p:txBody>
          <a:bodyPr/>
          <a:lstStyle/>
          <a:p>
            <a:fld id="{B598B63E-09B7-4847-9700-723D94451773}" type="slidenum">
              <a:rPr lang="en-US" smtClean="0"/>
              <a:t>31</a:t>
            </a:fld>
            <a:endParaRPr lang="en-US"/>
          </a:p>
        </p:txBody>
      </p:sp>
      <p:sp>
        <p:nvSpPr>
          <p:cNvPr id="6" name="TextBox 5">
            <a:extLst>
              <a:ext uri="{FF2B5EF4-FFF2-40B4-BE49-F238E27FC236}">
                <a16:creationId xmlns:a16="http://schemas.microsoft.com/office/drawing/2014/main" id="{741FBA0E-889D-CDD2-347C-3B05182A80C7}"/>
              </a:ext>
            </a:extLst>
          </p:cNvPr>
          <p:cNvSpPr txBox="1"/>
          <p:nvPr/>
        </p:nvSpPr>
        <p:spPr>
          <a:xfrm>
            <a:off x="612530" y="380793"/>
            <a:ext cx="3429000" cy="595932"/>
          </a:xfrm>
          <a:prstGeom prst="rect">
            <a:avLst/>
          </a:prstGeom>
          <a:noFill/>
        </p:spPr>
        <p:txBody>
          <a:bodyPr wrap="square">
            <a:spAutoFit/>
          </a:bodyPr>
          <a:lstStyle/>
          <a:p>
            <a:pPr>
              <a:lnSpc>
                <a:spcPct val="107000"/>
              </a:lnSpc>
              <a:spcAft>
                <a:spcPts val="800"/>
              </a:spcAft>
            </a:pPr>
            <a:r>
              <a:rPr lang="el-GR"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Ιστορική γραμμή</a:t>
            </a:r>
          </a:p>
        </p:txBody>
      </p:sp>
      <p:sp>
        <p:nvSpPr>
          <p:cNvPr id="8" name="TextBox 7">
            <a:extLst>
              <a:ext uri="{FF2B5EF4-FFF2-40B4-BE49-F238E27FC236}">
                <a16:creationId xmlns:a16="http://schemas.microsoft.com/office/drawing/2014/main" id="{0AF7CB58-FA15-5965-846A-6F7AA56C957A}"/>
              </a:ext>
            </a:extLst>
          </p:cNvPr>
          <p:cNvSpPr txBox="1"/>
          <p:nvPr/>
        </p:nvSpPr>
        <p:spPr>
          <a:xfrm>
            <a:off x="92522" y="937164"/>
            <a:ext cx="6591261" cy="1561005"/>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Στο πρώτο κεφάλαιο κάθε νέας ενότητας βρίσκουμε την </a:t>
            </a:r>
            <a:r>
              <a:rPr lang="el-GR" sz="1800" b="1" kern="100" dirty="0">
                <a:effectLst/>
                <a:latin typeface="Calibri" panose="020F0502020204030204" pitchFamily="34" charset="0"/>
                <a:ea typeface="Calibri" panose="020F0502020204030204" pitchFamily="34" charset="0"/>
                <a:cs typeface="Times New Roman" panose="02020603050405020304" pitchFamily="18" charset="0"/>
              </a:rPr>
              <a:t>ιστορική γραμμή </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που μας πληροφορεί για τη χρονική περίοδο στην οποία συμβαίνουν τα γεγονότα που θα δούμε σε αυτήν την ενότητα. Αυτό βοηθάει τα παιδιά να συνδέουν τα γεγονότα μεταξύ τους και να αντιλαμβάνονται καλύτερα τον χρόνο.</a:t>
            </a:r>
          </a:p>
        </p:txBody>
      </p:sp>
      <p:graphicFrame>
        <p:nvGraphicFramePr>
          <p:cNvPr id="9" name="Πίνακας 8">
            <a:extLst>
              <a:ext uri="{FF2B5EF4-FFF2-40B4-BE49-F238E27FC236}">
                <a16:creationId xmlns:a16="http://schemas.microsoft.com/office/drawing/2014/main" id="{737AFAFB-DFAB-A319-A12F-197E26F08B5A}"/>
              </a:ext>
            </a:extLst>
          </p:cNvPr>
          <p:cNvGraphicFramePr>
            <a:graphicFrameLocks noGrp="1"/>
          </p:cNvGraphicFramePr>
          <p:nvPr>
            <p:extLst>
              <p:ext uri="{D42A27DB-BD31-4B8C-83A1-F6EECF244321}">
                <p14:modId xmlns:p14="http://schemas.microsoft.com/office/powerpoint/2010/main" val="176078101"/>
              </p:ext>
            </p:extLst>
          </p:nvPr>
        </p:nvGraphicFramePr>
        <p:xfrm>
          <a:off x="139231" y="2460203"/>
          <a:ext cx="5915025" cy="396240"/>
        </p:xfrm>
        <a:graphic>
          <a:graphicData uri="http://schemas.openxmlformats.org/drawingml/2006/table">
            <a:tbl>
              <a:tblPr/>
              <a:tblGrid>
                <a:gridCol w="2366010">
                  <a:extLst>
                    <a:ext uri="{9D8B030D-6E8A-4147-A177-3AD203B41FA5}">
                      <a16:colId xmlns:a16="http://schemas.microsoft.com/office/drawing/2014/main" val="3189633760"/>
                    </a:ext>
                  </a:extLst>
                </a:gridCol>
                <a:gridCol w="3549015">
                  <a:extLst>
                    <a:ext uri="{9D8B030D-6E8A-4147-A177-3AD203B41FA5}">
                      <a16:colId xmlns:a16="http://schemas.microsoft.com/office/drawing/2014/main" val="3695118930"/>
                    </a:ext>
                  </a:extLst>
                </a:gridCol>
              </a:tblGrid>
              <a:tr h="0">
                <a:tc>
                  <a:txBody>
                    <a:bodyPr/>
                    <a:lstStyle/>
                    <a:p>
                      <a:r>
                        <a:rPr lang="el-GR" sz="1600" b="1">
                          <a:solidFill>
                            <a:srgbClr val="FFFFFF"/>
                          </a:solidFill>
                          <a:effectLst/>
                        </a:rPr>
                        <a:t>3η ΕΝΟΤΗΤΑ</a:t>
                      </a:r>
                    </a:p>
                  </a:txBody>
                  <a:tcPr marL="190500" marR="190500" marT="76200" marB="76200" anchor="ctr">
                    <a:lnL>
                      <a:noFill/>
                    </a:lnL>
                    <a:lnR>
                      <a:noFill/>
                    </a:lnR>
                    <a:lnT>
                      <a:noFill/>
                    </a:lnT>
                    <a:lnB>
                      <a:noFill/>
                    </a:lnB>
                    <a:solidFill>
                      <a:srgbClr val="FFFFFF"/>
                    </a:solidFill>
                  </a:tcPr>
                </a:tc>
                <a:tc>
                  <a:txBody>
                    <a:bodyPr/>
                    <a:lstStyle/>
                    <a:p>
                      <a:r>
                        <a:rPr lang="el-GR" sz="1600" b="1" dirty="0">
                          <a:effectLst/>
                        </a:rPr>
                        <a:t>3</a:t>
                      </a:r>
                      <a:r>
                        <a:rPr lang="el-GR" sz="1600" b="1" baseline="30000" dirty="0">
                          <a:effectLst/>
                        </a:rPr>
                        <a:t>η</a:t>
                      </a:r>
                      <a:r>
                        <a:rPr lang="el-GR" sz="1600" b="1" dirty="0">
                          <a:effectLst/>
                        </a:rPr>
                        <a:t> ΕΝΟΤΗΤΑ            ΚΛΑΣΙΚΑ ΧΡ</a:t>
                      </a:r>
                      <a:r>
                        <a:rPr lang="en-US" sz="1600" b="1" dirty="0">
                          <a:effectLst/>
                        </a:rPr>
                        <a:t>O</a:t>
                      </a:r>
                      <a:r>
                        <a:rPr lang="el-GR" sz="1600" b="1" dirty="0">
                          <a:effectLst/>
                        </a:rPr>
                        <a:t>ΝΙΑ</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2861804"/>
                  </a:ext>
                </a:extLst>
              </a:tr>
            </a:tbl>
          </a:graphicData>
        </a:graphic>
      </p:graphicFrame>
      <p:graphicFrame>
        <p:nvGraphicFramePr>
          <p:cNvPr id="10" name="Πίνακας 9">
            <a:extLst>
              <a:ext uri="{FF2B5EF4-FFF2-40B4-BE49-F238E27FC236}">
                <a16:creationId xmlns:a16="http://schemas.microsoft.com/office/drawing/2014/main" id="{68A6D969-C454-3DF2-CE05-06F740262229}"/>
              </a:ext>
            </a:extLst>
          </p:cNvPr>
          <p:cNvGraphicFramePr>
            <a:graphicFrameLocks noGrp="1"/>
          </p:cNvGraphicFramePr>
          <p:nvPr>
            <p:extLst>
              <p:ext uri="{D42A27DB-BD31-4B8C-83A1-F6EECF244321}">
                <p14:modId xmlns:p14="http://schemas.microsoft.com/office/powerpoint/2010/main" val="29649896"/>
              </p:ext>
            </p:extLst>
          </p:nvPr>
        </p:nvGraphicFramePr>
        <p:xfrm>
          <a:off x="612530" y="2911039"/>
          <a:ext cx="2366010" cy="304800"/>
        </p:xfrm>
        <a:graphic>
          <a:graphicData uri="http://schemas.openxmlformats.org/drawingml/2006/table">
            <a:tbl>
              <a:tblPr/>
              <a:tblGrid>
                <a:gridCol w="165621">
                  <a:extLst>
                    <a:ext uri="{9D8B030D-6E8A-4147-A177-3AD203B41FA5}">
                      <a16:colId xmlns:a16="http://schemas.microsoft.com/office/drawing/2014/main" val="2806600756"/>
                    </a:ext>
                  </a:extLst>
                </a:gridCol>
                <a:gridCol w="2200389">
                  <a:extLst>
                    <a:ext uri="{9D8B030D-6E8A-4147-A177-3AD203B41FA5}">
                      <a16:colId xmlns:a16="http://schemas.microsoft.com/office/drawing/2014/main" val="3080448714"/>
                    </a:ext>
                  </a:extLst>
                </a:gridCol>
              </a:tblGrid>
              <a:tr h="0">
                <a:tc>
                  <a:txBody>
                    <a:bodyPr/>
                    <a:lstStyle/>
                    <a:p>
                      <a:pPr algn="ctr"/>
                      <a:r>
                        <a:rPr lang="el-GR" b="1">
                          <a:solidFill>
                            <a:srgbClr val="FFFFFF"/>
                          </a:solidFill>
                          <a:effectLst/>
                        </a:rPr>
                        <a:t>1</a:t>
                      </a:r>
                    </a:p>
                  </a:txBody>
                  <a:tcPr marL="30480" marR="30480" marT="30480" marB="30480" anchor="ctr">
                    <a:lnL>
                      <a:noFill/>
                    </a:lnL>
                    <a:lnR>
                      <a:noFill/>
                    </a:lnR>
                    <a:lnT>
                      <a:noFill/>
                    </a:lnT>
                    <a:lnB>
                      <a:noFill/>
                    </a:lnB>
                    <a:solidFill>
                      <a:srgbClr val="313216"/>
                    </a:solidFill>
                  </a:tcPr>
                </a:tc>
                <a:tc>
                  <a:txBody>
                    <a:bodyPr/>
                    <a:lstStyle/>
                    <a:p>
                      <a:pPr algn="ctr"/>
                      <a:r>
                        <a:rPr lang="el-GR" sz="1600" b="1" dirty="0">
                          <a:solidFill>
                            <a:srgbClr val="3D58A7"/>
                          </a:solidFill>
                          <a:effectLst/>
                        </a:rPr>
                        <a:t>ΠΕΡΣΙΚΟΙ ΠΟΛΕΜΟΙ</a:t>
                      </a:r>
                    </a:p>
                  </a:txBody>
                  <a:tcPr marL="30480" marR="30480" marT="30480" marB="30480" anchor="ctr">
                    <a:lnL>
                      <a:noFill/>
                    </a:lnL>
                    <a:lnR>
                      <a:noFill/>
                    </a:lnR>
                    <a:lnT>
                      <a:noFill/>
                    </a:lnT>
                    <a:lnB>
                      <a:noFill/>
                    </a:lnB>
                    <a:solidFill>
                      <a:srgbClr val="F1BF19"/>
                    </a:solidFill>
                  </a:tcPr>
                </a:tc>
                <a:extLst>
                  <a:ext uri="{0D108BD9-81ED-4DB2-BD59-A6C34878D82A}">
                    <a16:rowId xmlns:a16="http://schemas.microsoft.com/office/drawing/2014/main" val="1865474391"/>
                  </a:ext>
                </a:extLst>
              </a:tr>
            </a:tbl>
          </a:graphicData>
        </a:graphic>
      </p:graphicFrame>
      <p:sp>
        <p:nvSpPr>
          <p:cNvPr id="12" name="TextBox 11">
            <a:extLst>
              <a:ext uri="{FF2B5EF4-FFF2-40B4-BE49-F238E27FC236}">
                <a16:creationId xmlns:a16="http://schemas.microsoft.com/office/drawing/2014/main" id="{03621299-121F-4749-6B14-479DD49CBD53}"/>
              </a:ext>
            </a:extLst>
          </p:cNvPr>
          <p:cNvSpPr txBox="1"/>
          <p:nvPr/>
        </p:nvSpPr>
        <p:spPr>
          <a:xfrm>
            <a:off x="194327" y="3329485"/>
            <a:ext cx="6192186" cy="646331"/>
          </a:xfrm>
          <a:prstGeom prst="rect">
            <a:avLst/>
          </a:prstGeom>
          <a:noFill/>
        </p:spPr>
        <p:txBody>
          <a:bodyPr wrap="square">
            <a:spAutoFit/>
          </a:bodyPr>
          <a:lstStyle/>
          <a:p>
            <a:r>
              <a:rPr lang="el-GR" b="1" i="0" dirty="0">
                <a:solidFill>
                  <a:srgbClr val="1E4488"/>
                </a:solidFill>
                <a:effectLst/>
                <a:latin typeface="Arial" panose="020B0604020202020204" pitchFamily="34" charset="0"/>
              </a:rPr>
              <a:t>ΚΕΦΑΛΑΙΟ 15    Το περσικό κράτος και οι Έλληνες της Μ. Ασίας</a:t>
            </a:r>
            <a:endParaRPr lang="el-GR" dirty="0"/>
          </a:p>
        </p:txBody>
      </p:sp>
      <p:sp>
        <p:nvSpPr>
          <p:cNvPr id="14" name="TextBox 13">
            <a:extLst>
              <a:ext uri="{FF2B5EF4-FFF2-40B4-BE49-F238E27FC236}">
                <a16:creationId xmlns:a16="http://schemas.microsoft.com/office/drawing/2014/main" id="{311DB3E6-89C9-3417-106C-11F39FEE58C2}"/>
              </a:ext>
            </a:extLst>
          </p:cNvPr>
          <p:cNvSpPr txBox="1"/>
          <p:nvPr/>
        </p:nvSpPr>
        <p:spPr>
          <a:xfrm>
            <a:off x="225889" y="4035977"/>
            <a:ext cx="6406222" cy="1200329"/>
          </a:xfrm>
          <a:prstGeom prst="rect">
            <a:avLst/>
          </a:prstGeom>
          <a:solidFill>
            <a:schemeClr val="accent5">
              <a:lumMod val="20000"/>
              <a:lumOff val="80000"/>
            </a:schemeClr>
          </a:solidFill>
        </p:spPr>
        <p:txBody>
          <a:bodyPr wrap="square">
            <a:spAutoFit/>
          </a:bodyPr>
          <a:lstStyle/>
          <a:p>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Oι</a:t>
            </a:r>
            <a:r>
              <a:rPr lang="el-GR" b="0" i="0" dirty="0">
                <a:solidFill>
                  <a:srgbClr val="000000"/>
                </a:solidFill>
                <a:effectLst/>
                <a:latin typeface="Arial" panose="020B0604020202020204" pitchFamily="34" charset="0"/>
              </a:rPr>
              <a:t> μετακινήσεις πληθυσμών στην Ελλάδα ανάγκασαν διάφορα ελληνικά φύλα να μεταναστεύσουν. Αιολείς, </a:t>
            </a:r>
            <a:r>
              <a:rPr lang="el-GR" b="0" i="0" dirty="0" err="1">
                <a:solidFill>
                  <a:srgbClr val="000000"/>
                </a:solidFill>
                <a:effectLst/>
                <a:latin typeface="Arial" panose="020B0604020202020204" pitchFamily="34" charset="0"/>
              </a:rPr>
              <a:t>Ίωνες</a:t>
            </a:r>
            <a:r>
              <a:rPr lang="el-GR" b="0" i="0" dirty="0">
                <a:solidFill>
                  <a:srgbClr val="000000"/>
                </a:solidFill>
                <a:effectLst/>
                <a:latin typeface="Arial" panose="020B0604020202020204" pitchFamily="34" charset="0"/>
              </a:rPr>
              <a:t> και Δωριείς εγκαταστάθηκαν στα νησιά του ανατολικού Αιγαίου και τη Μ. Ασία, όπου ανέπτυξαν σπουδαίο πολιτισμό.</a:t>
            </a:r>
            <a:endParaRPr lang="el-GR" dirty="0"/>
          </a:p>
        </p:txBody>
      </p:sp>
      <p:sp>
        <p:nvSpPr>
          <p:cNvPr id="16" name="TextBox 15">
            <a:extLst>
              <a:ext uri="{FF2B5EF4-FFF2-40B4-BE49-F238E27FC236}">
                <a16:creationId xmlns:a16="http://schemas.microsoft.com/office/drawing/2014/main" id="{31C0CB06-B7EF-53FE-1B89-985345096403}"/>
              </a:ext>
            </a:extLst>
          </p:cNvPr>
          <p:cNvSpPr txBox="1"/>
          <p:nvPr/>
        </p:nvSpPr>
        <p:spPr>
          <a:xfrm>
            <a:off x="185042" y="5328120"/>
            <a:ext cx="6406222" cy="1477328"/>
          </a:xfrm>
          <a:prstGeom prst="rect">
            <a:avLst/>
          </a:prstGeom>
          <a:noFill/>
        </p:spPr>
        <p:txBody>
          <a:bodyPr wrap="square">
            <a:spAutoFit/>
          </a:bodyPr>
          <a:lstStyle/>
          <a:p>
            <a:r>
              <a:rPr lang="el-GR" b="0" i="0" dirty="0">
                <a:solidFill>
                  <a:srgbClr val="000000"/>
                </a:solidFill>
                <a:effectLst/>
                <a:latin typeface="Arial" panose="020B0604020202020204" pitchFamily="34" charset="0"/>
              </a:rPr>
              <a:t>Το περσικό κράτος ήταν τεράστιο• απλωνόταν στην Ασία και την Αφρική. Αρχηγός του κράτους ήταν ο μεγάλος </a:t>
            </a:r>
            <a:r>
              <a:rPr lang="el-GR" b="0" i="1" dirty="0">
                <a:solidFill>
                  <a:srgbClr val="000000"/>
                </a:solidFill>
                <a:effectLst/>
                <a:latin typeface="Arial" panose="020B0604020202020204" pitchFamily="34" charset="0"/>
              </a:rPr>
              <a:t>βασιλιάς</a:t>
            </a:r>
            <a:r>
              <a:rPr lang="el-GR" b="0" i="0" dirty="0">
                <a:solidFill>
                  <a:srgbClr val="000000"/>
                </a:solidFill>
                <a:effectLst/>
                <a:latin typeface="Arial" panose="020B0604020202020204" pitchFamily="34" charset="0"/>
              </a:rPr>
              <a:t>, που τον σέβονταν όλοι. Το κράτος ήταν χωρισμένο σε μεγάλες περιφέρειες, τις σατραπείες, τις οποίες διοικούσαν οι </a:t>
            </a:r>
            <a:r>
              <a:rPr lang="el-GR" b="0" i="1" dirty="0">
                <a:solidFill>
                  <a:srgbClr val="000000"/>
                </a:solidFill>
                <a:effectLst/>
                <a:latin typeface="Arial" panose="020B0604020202020204" pitchFamily="34" charset="0"/>
              </a:rPr>
              <a:t>σατράπες</a:t>
            </a:r>
            <a:r>
              <a:rPr lang="el-GR" b="0" i="0" dirty="0">
                <a:solidFill>
                  <a:srgbClr val="000000"/>
                </a:solidFill>
                <a:effectLst/>
                <a:latin typeface="Arial" panose="020B0604020202020204" pitchFamily="34" charset="0"/>
              </a:rPr>
              <a:t>.</a:t>
            </a:r>
            <a:endParaRPr lang="el-GR" dirty="0"/>
          </a:p>
        </p:txBody>
      </p:sp>
      <p:pic>
        <p:nvPicPr>
          <p:cNvPr id="4098" name="Picture 2" descr="2. Η Περσική αυτοκρατορία">
            <a:extLst>
              <a:ext uri="{FF2B5EF4-FFF2-40B4-BE49-F238E27FC236}">
                <a16:creationId xmlns:a16="http://schemas.microsoft.com/office/drawing/2014/main" id="{69D91848-A6E9-F2E3-252A-83EE25AA3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137" y="6528869"/>
            <a:ext cx="3762376" cy="23442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Πίνακας 16">
            <a:extLst>
              <a:ext uri="{FF2B5EF4-FFF2-40B4-BE49-F238E27FC236}">
                <a16:creationId xmlns:a16="http://schemas.microsoft.com/office/drawing/2014/main" id="{B57E47C1-9D84-0E25-5CB8-788B79BB1DF8}"/>
              </a:ext>
            </a:extLst>
          </p:cNvPr>
          <p:cNvGraphicFramePr>
            <a:graphicFrameLocks noGrp="1"/>
          </p:cNvGraphicFramePr>
          <p:nvPr>
            <p:extLst>
              <p:ext uri="{D42A27DB-BD31-4B8C-83A1-F6EECF244321}">
                <p14:modId xmlns:p14="http://schemas.microsoft.com/office/powerpoint/2010/main" val="1756813372"/>
              </p:ext>
            </p:extLst>
          </p:nvPr>
        </p:nvGraphicFramePr>
        <p:xfrm>
          <a:off x="133369" y="8929275"/>
          <a:ext cx="6591262" cy="779525"/>
        </p:xfrm>
        <a:graphic>
          <a:graphicData uri="http://schemas.openxmlformats.org/drawingml/2006/table">
            <a:tbl>
              <a:tblPr/>
              <a:tblGrid>
                <a:gridCol w="1977379">
                  <a:extLst>
                    <a:ext uri="{9D8B030D-6E8A-4147-A177-3AD203B41FA5}">
                      <a16:colId xmlns:a16="http://schemas.microsoft.com/office/drawing/2014/main" val="3871529545"/>
                    </a:ext>
                  </a:extLst>
                </a:gridCol>
                <a:gridCol w="2636504">
                  <a:extLst>
                    <a:ext uri="{9D8B030D-6E8A-4147-A177-3AD203B41FA5}">
                      <a16:colId xmlns:a16="http://schemas.microsoft.com/office/drawing/2014/main" val="2109296611"/>
                    </a:ext>
                  </a:extLst>
                </a:gridCol>
                <a:gridCol w="1977379">
                  <a:extLst>
                    <a:ext uri="{9D8B030D-6E8A-4147-A177-3AD203B41FA5}">
                      <a16:colId xmlns:a16="http://schemas.microsoft.com/office/drawing/2014/main" val="1192256497"/>
                    </a:ext>
                  </a:extLst>
                </a:gridCol>
              </a:tblGrid>
              <a:tr h="779525">
                <a:tc>
                  <a:txBody>
                    <a:bodyPr/>
                    <a:lstStyle/>
                    <a:p>
                      <a:r>
                        <a:rPr lang="el-GR" sz="1300" b="1" dirty="0">
                          <a:effectLst/>
                        </a:rPr>
                        <a:t>5ος αιώνας</a:t>
                      </a:r>
                    </a:p>
                  </a:txBody>
                  <a:tcPr marL="152400" marR="152400" marT="60960" marB="60960" anchor="ctr">
                    <a:lnL>
                      <a:noFill/>
                    </a:lnL>
                    <a:lnR>
                      <a:noFill/>
                    </a:lnR>
                    <a:lnT>
                      <a:noFill/>
                    </a:lnT>
                    <a:lnB>
                      <a:noFill/>
                    </a:lnB>
                    <a:solidFill>
                      <a:srgbClr val="F0F0E1"/>
                    </a:solidFill>
                  </a:tcPr>
                </a:tc>
                <a:tc>
                  <a:txBody>
                    <a:bodyPr/>
                    <a:lstStyle/>
                    <a:p>
                      <a:r>
                        <a:rPr lang="el-GR" sz="1300" b="1">
                          <a:solidFill>
                            <a:srgbClr val="FFFFFF"/>
                          </a:solidFill>
                          <a:effectLst/>
                        </a:rPr>
                        <a:t>Κλασικά χρόνια</a:t>
                      </a:r>
                    </a:p>
                  </a:txBody>
                  <a:tcPr marL="76200" marR="76200" marT="38100" marB="38100" anchor="ctr">
                    <a:lnL>
                      <a:noFill/>
                    </a:lnL>
                    <a:lnR>
                      <a:noFill/>
                    </a:lnR>
                    <a:lnT>
                      <a:noFill/>
                    </a:lnT>
                    <a:lnB>
                      <a:noFill/>
                    </a:lnB>
                    <a:solidFill>
                      <a:srgbClr val="70CADD"/>
                    </a:solidFill>
                  </a:tcPr>
                </a:tc>
                <a:tc>
                  <a:txBody>
                    <a:bodyPr/>
                    <a:lstStyle/>
                    <a:p>
                      <a:r>
                        <a:rPr lang="el-GR" sz="1300" b="1" dirty="0">
                          <a:effectLst/>
                        </a:rPr>
                        <a:t>4ος αιώνας</a:t>
                      </a:r>
                    </a:p>
                  </a:txBody>
                  <a:tcPr marL="152400" marR="152400" marT="38100" marB="38100" anchor="ctr">
                    <a:lnL>
                      <a:noFill/>
                    </a:lnL>
                    <a:lnR>
                      <a:noFill/>
                    </a:lnR>
                    <a:lnT>
                      <a:noFill/>
                    </a:lnT>
                    <a:lnB>
                      <a:noFill/>
                    </a:lnB>
                    <a:solidFill>
                      <a:srgbClr val="F0F0E1"/>
                    </a:solidFill>
                  </a:tcPr>
                </a:tc>
                <a:extLst>
                  <a:ext uri="{0D108BD9-81ED-4DB2-BD59-A6C34878D82A}">
                    <a16:rowId xmlns:a16="http://schemas.microsoft.com/office/drawing/2014/main" val="581536525"/>
                  </a:ext>
                </a:extLst>
              </a:tr>
            </a:tbl>
          </a:graphicData>
        </a:graphic>
      </p:graphicFrame>
    </p:spTree>
    <p:extLst>
      <p:ext uri="{BB962C8B-B14F-4D97-AF65-F5344CB8AC3E}">
        <p14:creationId xmlns:p14="http://schemas.microsoft.com/office/powerpoint/2010/main" val="3813245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20C2F383-5D4C-8EBB-A1A1-13683288CC19}"/>
              </a:ext>
            </a:extLst>
          </p:cNvPr>
          <p:cNvSpPr>
            <a:spLocks noGrp="1"/>
          </p:cNvSpPr>
          <p:nvPr>
            <p:ph type="sldNum" sz="quarter" idx="12"/>
          </p:nvPr>
        </p:nvSpPr>
        <p:spPr/>
        <p:txBody>
          <a:bodyPr/>
          <a:lstStyle/>
          <a:p>
            <a:fld id="{B598B63E-09B7-4847-9700-723D94451773}" type="slidenum">
              <a:rPr lang="en-US" smtClean="0"/>
              <a:t>32</a:t>
            </a:fld>
            <a:endParaRPr lang="en-US"/>
          </a:p>
        </p:txBody>
      </p:sp>
      <p:sp>
        <p:nvSpPr>
          <p:cNvPr id="6" name="TextBox 5">
            <a:extLst>
              <a:ext uri="{FF2B5EF4-FFF2-40B4-BE49-F238E27FC236}">
                <a16:creationId xmlns:a16="http://schemas.microsoft.com/office/drawing/2014/main" id="{905BA406-A8AB-22A5-BF68-5BBBDA60F496}"/>
              </a:ext>
            </a:extLst>
          </p:cNvPr>
          <p:cNvSpPr txBox="1"/>
          <p:nvPr/>
        </p:nvSpPr>
        <p:spPr>
          <a:xfrm>
            <a:off x="647698" y="3251222"/>
            <a:ext cx="3429000" cy="375552"/>
          </a:xfrm>
          <a:prstGeom prst="rect">
            <a:avLst/>
          </a:prstGeom>
          <a:noFill/>
        </p:spPr>
        <p:txBody>
          <a:bodyPr wrap="square">
            <a:spAutoFit/>
          </a:bodyPr>
          <a:lstStyle/>
          <a:p>
            <a:pPr>
              <a:lnSpc>
                <a:spcPct val="107000"/>
              </a:lnSpc>
              <a:spcAft>
                <a:spcPts val="800"/>
              </a:spcAft>
            </a:pPr>
            <a:r>
              <a:rPr lang="el-GR"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Ιστορική γραμμή Δ΄ τάξης</a:t>
            </a:r>
            <a:endParaRPr lang="el-GR"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1707634-2D24-6E5B-FA67-C0C0AF891B35}"/>
              </a:ext>
            </a:extLst>
          </p:cNvPr>
          <p:cNvSpPr txBox="1"/>
          <p:nvPr/>
        </p:nvSpPr>
        <p:spPr>
          <a:xfrm>
            <a:off x="647699" y="444560"/>
            <a:ext cx="5738813" cy="1992918"/>
          </a:xfrm>
          <a:prstGeom prst="rect">
            <a:avLst/>
          </a:prstGeom>
          <a:noFill/>
        </p:spPr>
        <p:txBody>
          <a:bodyPr wrap="square">
            <a:spAutoFit/>
          </a:bodyPr>
          <a:lstStyle/>
          <a:p>
            <a:pPr>
              <a:lnSpc>
                <a:spcPct val="107000"/>
              </a:lnSpc>
              <a:spcAft>
                <a:spcPts val="800"/>
              </a:spcAft>
            </a:pPr>
            <a:r>
              <a:rPr lang="el-GR" sz="2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Σημασία της ιστορικής γραμμής</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ιστορική γραμμή της Ιστορίας που διδάσκονται τα παιδιά σε κάθε τάξη τα βοηθάει πολύ να συσχετίζουν τα γεγονότα κάθε ιστορικής περιόδου και να έχουν μία ολοκληρωμένη συνολική εικόνα για αυτά αλλά και να τοποθετούν χρονικά τις διάφορες περιόδους.</a:t>
            </a:r>
          </a:p>
        </p:txBody>
      </p:sp>
      <p:sp>
        <p:nvSpPr>
          <p:cNvPr id="10" name="TextBox 9">
            <a:extLst>
              <a:ext uri="{FF2B5EF4-FFF2-40B4-BE49-F238E27FC236}">
                <a16:creationId xmlns:a16="http://schemas.microsoft.com/office/drawing/2014/main" id="{2D4C9C8B-8D87-FBE7-22AE-69FAC2D87599}"/>
              </a:ext>
            </a:extLst>
          </p:cNvPr>
          <p:cNvSpPr txBox="1"/>
          <p:nvPr/>
        </p:nvSpPr>
        <p:spPr>
          <a:xfrm>
            <a:off x="647698" y="2433243"/>
            <a:ext cx="5342793" cy="671915"/>
          </a:xfrm>
          <a:prstGeom prst="rect">
            <a:avLst/>
          </a:prstGeom>
          <a:noFill/>
        </p:spPr>
        <p:txBody>
          <a:bodyPr wrap="square">
            <a:sp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Ενδεικτικά, παραθέτω κάποιες ιστορικές γραμμές για την Ιστορία κάθε τάξης.</a:t>
            </a:r>
          </a:p>
        </p:txBody>
      </p:sp>
      <p:sp>
        <p:nvSpPr>
          <p:cNvPr id="12" name="TextBox 11">
            <a:extLst>
              <a:ext uri="{FF2B5EF4-FFF2-40B4-BE49-F238E27FC236}">
                <a16:creationId xmlns:a16="http://schemas.microsoft.com/office/drawing/2014/main" id="{08070D20-DF64-B2A9-F042-76D01767671F}"/>
              </a:ext>
            </a:extLst>
          </p:cNvPr>
          <p:cNvSpPr txBox="1"/>
          <p:nvPr/>
        </p:nvSpPr>
        <p:spPr>
          <a:xfrm>
            <a:off x="647698" y="3772839"/>
            <a:ext cx="5436578" cy="375552"/>
          </a:xfrm>
          <a:prstGeom prst="rect">
            <a:avLst/>
          </a:prstGeom>
          <a:noFill/>
        </p:spPr>
        <p:txBody>
          <a:bodyPr wrap="square">
            <a:spAutoFit/>
          </a:bodyPr>
          <a:lstStyle/>
          <a:p>
            <a:pPr>
              <a:lnSpc>
                <a:spcPct val="107000"/>
              </a:lnSpc>
              <a:spcAft>
                <a:spcPts val="800"/>
              </a:spcAft>
            </a:pPr>
            <a:r>
              <a:rPr lang="el-GR"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Ιστορική γραμμή Ηλιάδης Δ΄,  Ε΄,  και ΣΤ΄ τάξης</a:t>
            </a:r>
            <a:endParaRPr lang="el-GR"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Κλασσική εποχή&#10;500 - 323 π.Χ.&#10;500 – 478&#10;Περσικοί&#10;Πόλεμοι&#10;&#10;478 – 432&#10;Ηγεμονία&#10;Αθήνας&#10;&#10;431 – 404&#10;Εμφύλιος&#10;Αθήνας&#10;&amp;&#10;Σπάρτης&#10;&#10;403 – 338&#10;Ηγεμονίες&#10;Σπάρτης&#10;&amp;&#10;Θήβας&#10;&#10;338 – 323&#10;Μακεδονία&#10;&#10;447&#10;Παρθενώνας&#10;Μαραθώνας&#10;Θερμοπύλες&#10;Σαλαμίνα&#10;Πλαταιές&#10;Μυκάλη&#10;&#10;Χαιρώνεια&#10;Γρανικός&#10;Ισσός&#10;Γαυγάμηλα&#10;&#10; ">
            <a:extLst>
              <a:ext uri="{FF2B5EF4-FFF2-40B4-BE49-F238E27FC236}">
                <a16:creationId xmlns:a16="http://schemas.microsoft.com/office/drawing/2014/main" id="{5744EDC8-6F07-E4F7-5B1E-960472A5B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04" y="4583723"/>
            <a:ext cx="6095707" cy="457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87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A574F4C8-12B4-5720-CFAF-902706566BFC}"/>
              </a:ext>
            </a:extLst>
          </p:cNvPr>
          <p:cNvSpPr>
            <a:spLocks noGrp="1"/>
          </p:cNvSpPr>
          <p:nvPr>
            <p:ph type="sldNum" sz="quarter" idx="12"/>
          </p:nvPr>
        </p:nvSpPr>
        <p:spPr/>
        <p:txBody>
          <a:bodyPr/>
          <a:lstStyle/>
          <a:p>
            <a:fld id="{B598B63E-09B7-4847-9700-723D94451773}" type="slidenum">
              <a:rPr lang="en-US" smtClean="0"/>
              <a:t>33</a:t>
            </a:fld>
            <a:endParaRPr lang="en-US"/>
          </a:p>
        </p:txBody>
      </p:sp>
      <p:sp>
        <p:nvSpPr>
          <p:cNvPr id="6" name="TextBox 5">
            <a:extLst>
              <a:ext uri="{FF2B5EF4-FFF2-40B4-BE49-F238E27FC236}">
                <a16:creationId xmlns:a16="http://schemas.microsoft.com/office/drawing/2014/main" id="{9C5AD544-265A-1654-579C-DC2EE8735381}"/>
              </a:ext>
            </a:extLst>
          </p:cNvPr>
          <p:cNvSpPr txBox="1"/>
          <p:nvPr/>
        </p:nvSpPr>
        <p:spPr>
          <a:xfrm>
            <a:off x="455919" y="4407416"/>
            <a:ext cx="3429000" cy="369332"/>
          </a:xfrm>
          <a:prstGeom prst="rect">
            <a:avLst/>
          </a:prstGeom>
          <a:noFill/>
        </p:spPr>
        <p:txBody>
          <a:bodyPr wrap="square">
            <a:spAutoFit/>
          </a:bodyPr>
          <a:lstStyle/>
          <a:p>
            <a:r>
              <a:rPr lang="el-GR" b="0" i="0" dirty="0">
                <a:solidFill>
                  <a:srgbClr val="821417"/>
                </a:solidFill>
                <a:effectLst/>
                <a:latin typeface="Arial" panose="020B0604020202020204" pitchFamily="34" charset="0"/>
              </a:rPr>
              <a:t>Ας </a:t>
            </a:r>
            <a:r>
              <a:rPr lang="el-GR" b="0" i="0" dirty="0" err="1">
                <a:solidFill>
                  <a:srgbClr val="821417"/>
                </a:solidFill>
                <a:effectLst/>
                <a:latin typeface="Arial" panose="020B0604020202020204" pitchFamily="34" charset="0"/>
              </a:rPr>
              <a:t>δούµε</a:t>
            </a:r>
            <a:r>
              <a:rPr lang="el-GR" b="0" i="0" dirty="0">
                <a:solidFill>
                  <a:srgbClr val="821417"/>
                </a:solidFill>
                <a:effectLst/>
                <a:latin typeface="Arial" panose="020B0604020202020204" pitchFamily="34" charset="0"/>
              </a:rPr>
              <a:t> τι µ</a:t>
            </a:r>
            <a:r>
              <a:rPr lang="el-GR" b="0" i="0" dirty="0" err="1">
                <a:solidFill>
                  <a:srgbClr val="821417"/>
                </a:solidFill>
                <a:effectLst/>
                <a:latin typeface="Arial" panose="020B0604020202020204" pitchFamily="34" charset="0"/>
              </a:rPr>
              <a:t>άθαµε</a:t>
            </a:r>
            <a:r>
              <a:rPr lang="el-GR" b="0" i="0" dirty="0">
                <a:solidFill>
                  <a:srgbClr val="821417"/>
                </a:solidFill>
                <a:effectLst/>
                <a:latin typeface="Arial" panose="020B0604020202020204" pitchFamily="34" charset="0"/>
              </a:rPr>
              <a:t>:</a:t>
            </a:r>
            <a:endParaRPr lang="el-GR" dirty="0"/>
          </a:p>
        </p:txBody>
      </p:sp>
      <p:sp>
        <p:nvSpPr>
          <p:cNvPr id="8" name="TextBox 7">
            <a:extLst>
              <a:ext uri="{FF2B5EF4-FFF2-40B4-BE49-F238E27FC236}">
                <a16:creationId xmlns:a16="http://schemas.microsoft.com/office/drawing/2014/main" id="{938C7925-5D2E-DC5F-6D05-A43A37CFC3C9}"/>
              </a:ext>
            </a:extLst>
          </p:cNvPr>
          <p:cNvSpPr txBox="1"/>
          <p:nvPr/>
        </p:nvSpPr>
        <p:spPr>
          <a:xfrm>
            <a:off x="455919" y="5066302"/>
            <a:ext cx="5946162" cy="3970318"/>
          </a:xfrm>
          <a:prstGeom prst="rect">
            <a:avLst/>
          </a:prstGeom>
          <a:noFill/>
        </p:spPr>
        <p:txBody>
          <a:bodyPr wrap="square">
            <a:spAutoFit/>
          </a:bodyPr>
          <a:lstStyle/>
          <a:p>
            <a:pPr algn="ctr"/>
            <a:r>
              <a:rPr lang="el-GR" b="1" i="0" dirty="0">
                <a:solidFill>
                  <a:srgbClr val="1E4488"/>
                </a:solidFill>
                <a:effectLst/>
                <a:latin typeface="Arial" panose="020B0604020202020204" pitchFamily="34" charset="0"/>
              </a:rPr>
              <a:t>ΠΕΡΣΙΚΟΙ ΠΟΛΕΜΟΙ</a:t>
            </a:r>
          </a:p>
          <a:p>
            <a:pPr algn="just"/>
            <a:r>
              <a:rPr lang="el-GR" b="0" i="0" dirty="0">
                <a:solidFill>
                  <a:srgbClr val="000000"/>
                </a:solidFill>
                <a:effectLst/>
                <a:latin typeface="Arial" panose="020B0604020202020204" pitchFamily="34" charset="0"/>
              </a:rPr>
              <a:t>Το περσικό κράτος καταπίεζε τις ελληνικές πόλεις της Μ. Ασίας , οι οποίες επαναστάτησαν. </a:t>
            </a:r>
            <a:r>
              <a:rPr lang="el-GR" b="0" i="0" dirty="0" err="1">
                <a:solidFill>
                  <a:srgbClr val="000000"/>
                </a:solidFill>
                <a:effectLst/>
                <a:latin typeface="Arial" panose="020B0604020202020204" pitchFamily="34" charset="0"/>
              </a:rPr>
              <a:t>Oι</a:t>
            </a:r>
            <a:r>
              <a:rPr lang="el-GR" b="0" i="0" dirty="0">
                <a:solidFill>
                  <a:srgbClr val="000000"/>
                </a:solidFill>
                <a:effectLst/>
                <a:latin typeface="Arial" panose="020B0604020202020204" pitchFamily="34" charset="0"/>
              </a:rPr>
              <a:t> Πέρσες τελικά κατέπνιξαν την επανάσταση. Στη συνέχεια επιτέθηκαν εναντίον της Ελλάδας. Στη μάχη του Μαραθώνα (490 π.Χ.) νικήθηκαν από τους Αθηναίους. Το 480 π.Χ., στις Θερμοπύλες, 300 Σπαρτιάτες και 700 </a:t>
            </a:r>
            <a:r>
              <a:rPr lang="el-GR" b="0" i="0" dirty="0" err="1">
                <a:solidFill>
                  <a:srgbClr val="000000"/>
                </a:solidFill>
                <a:effectLst/>
                <a:latin typeface="Arial" panose="020B0604020202020204" pitchFamily="34" charset="0"/>
              </a:rPr>
              <a:t>Θεσπιείς</a:t>
            </a:r>
            <a:r>
              <a:rPr lang="el-GR" b="0" i="0" dirty="0">
                <a:solidFill>
                  <a:srgbClr val="000000"/>
                </a:solidFill>
                <a:effectLst/>
                <a:latin typeface="Arial" panose="020B0604020202020204" pitchFamily="34" charset="0"/>
              </a:rPr>
              <a:t>, με αρχηγό το βασιλιά της Σπάρτης Λεωνίδα, αντιμετώπισαν τον πολυάριθμο περσικό στρατό και σκοτώθηκαν πολεμώντας γενναία. Στη ναυμαχία της Σαλαμίνας (480 π.Χ.) ο περσικός στόλος έπαθε πανωλεθρία. Η τελευταία </a:t>
            </a:r>
            <a:r>
              <a:rPr lang="el-GR" b="0" i="0" dirty="0" err="1">
                <a:solidFill>
                  <a:srgbClr val="000000"/>
                </a:solidFill>
                <a:effectLst/>
                <a:latin typeface="Arial" panose="020B0604020202020204" pitchFamily="34" charset="0"/>
              </a:rPr>
              <a:t>ελληνοπερσική</a:t>
            </a:r>
            <a:r>
              <a:rPr lang="el-GR" b="0" i="0" dirty="0">
                <a:solidFill>
                  <a:srgbClr val="000000"/>
                </a:solidFill>
                <a:effectLst/>
                <a:latin typeface="Arial" panose="020B0604020202020204" pitchFamily="34" charset="0"/>
              </a:rPr>
              <a:t> μάχη έγινε στις </a:t>
            </a:r>
            <a:r>
              <a:rPr lang="el-GR" b="0" i="0" dirty="0" err="1">
                <a:solidFill>
                  <a:srgbClr val="000000"/>
                </a:solidFill>
                <a:effectLst/>
                <a:latin typeface="Arial" panose="020B0604020202020204" pitchFamily="34" charset="0"/>
              </a:rPr>
              <a:t>Πλαταιές</a:t>
            </a:r>
            <a:r>
              <a:rPr lang="el-GR" b="0" i="0" dirty="0">
                <a:solidFill>
                  <a:srgbClr val="000000"/>
                </a:solidFill>
                <a:effectLst/>
                <a:latin typeface="Arial" panose="020B0604020202020204" pitchFamily="34" charset="0"/>
              </a:rPr>
              <a:t> (479 π.Χ.), όπου οι Πέρσες και πάλι ηττήθηκαν. Με τη νίκη αυτή πέρασε για τους Έλληνες ο περσικός κίνδυνος.</a:t>
            </a:r>
          </a:p>
        </p:txBody>
      </p:sp>
      <p:sp>
        <p:nvSpPr>
          <p:cNvPr id="10" name="TextBox 9">
            <a:extLst>
              <a:ext uri="{FF2B5EF4-FFF2-40B4-BE49-F238E27FC236}">
                <a16:creationId xmlns:a16="http://schemas.microsoft.com/office/drawing/2014/main" id="{4D35ED64-080A-508C-AFAD-AB92EBF05040}"/>
              </a:ext>
            </a:extLst>
          </p:cNvPr>
          <p:cNvSpPr txBox="1"/>
          <p:nvPr/>
        </p:nvSpPr>
        <p:spPr>
          <a:xfrm>
            <a:off x="455919" y="2350443"/>
            <a:ext cx="5533293" cy="2056973"/>
          </a:xfrm>
          <a:prstGeom prst="rect">
            <a:avLst/>
          </a:prstGeom>
          <a:noFill/>
        </p:spPr>
        <p:txBody>
          <a:bodyPr wrap="square">
            <a:spAutoFit/>
          </a:bodyPr>
          <a:lstStyle/>
          <a:p>
            <a:pPr>
              <a:lnSpc>
                <a:spcPct val="107000"/>
              </a:lnSpc>
              <a:spcAft>
                <a:spcPts val="800"/>
              </a:spcAft>
            </a:pPr>
            <a:r>
              <a:rPr lang="el-GR" sz="2000" kern="100" dirty="0">
                <a:effectLst/>
                <a:latin typeface="Aptos Display" panose="020B0004020202020204" pitchFamily="34" charset="0"/>
                <a:ea typeface="Calibri" panose="020F0502020204030204" pitchFamily="34" charset="0"/>
                <a:cs typeface="Times New Roman" panose="02020603050405020304" pitchFamily="18" charset="0"/>
              </a:rPr>
              <a:t>Στο τέλος κάθε ενότητας στα βιβλία της Ιστορίας όλων των τάξεων έχουμε μια </a:t>
            </a:r>
            <a:r>
              <a:rPr lang="el-GR" sz="2000" b="1" kern="100" dirty="0">
                <a:solidFill>
                  <a:srgbClr val="0070C0"/>
                </a:solidFill>
                <a:effectLst/>
                <a:latin typeface="Aptos Display" panose="020B0004020202020204" pitchFamily="34" charset="0"/>
                <a:ea typeface="Calibri" panose="020F0502020204030204" pitchFamily="34" charset="0"/>
                <a:cs typeface="Times New Roman" panose="02020603050405020304" pitchFamily="18" charset="0"/>
              </a:rPr>
              <a:t>περίληψη-ανακεφαλαίωση</a:t>
            </a:r>
            <a:r>
              <a:rPr lang="el-GR" sz="2000" kern="100" dirty="0">
                <a:effectLst/>
                <a:latin typeface="Aptos Display" panose="020B0004020202020204" pitchFamily="34" charset="0"/>
                <a:ea typeface="Calibri" panose="020F0502020204030204" pitchFamily="34" charset="0"/>
                <a:cs typeface="Times New Roman" panose="02020603050405020304" pitchFamily="18" charset="0"/>
              </a:rPr>
              <a:t> των μαθημάτων που είδαμε. Αυτή η περίληψη βοηθάει τα παιδιά να έχουν μια συνολική εικόνα των γεγονότων που έμαθαν στην κάθε ενότητα.</a:t>
            </a:r>
          </a:p>
        </p:txBody>
      </p:sp>
      <p:sp>
        <p:nvSpPr>
          <p:cNvPr id="12" name="TextBox 11">
            <a:extLst>
              <a:ext uri="{FF2B5EF4-FFF2-40B4-BE49-F238E27FC236}">
                <a16:creationId xmlns:a16="http://schemas.microsoft.com/office/drawing/2014/main" id="{067007A6-F546-0BBD-E2E0-9ED625B923AE}"/>
              </a:ext>
            </a:extLst>
          </p:cNvPr>
          <p:cNvSpPr txBox="1"/>
          <p:nvPr/>
        </p:nvSpPr>
        <p:spPr>
          <a:xfrm>
            <a:off x="609600" y="898129"/>
            <a:ext cx="5650523" cy="595932"/>
          </a:xfrm>
          <a:prstGeom prst="rect">
            <a:avLst/>
          </a:prstGeom>
          <a:noFill/>
        </p:spPr>
        <p:txBody>
          <a:bodyPr wrap="square">
            <a:spAutoFit/>
          </a:bodyPr>
          <a:lstStyle/>
          <a:p>
            <a:pPr>
              <a:lnSpc>
                <a:spcPct val="107000"/>
              </a:lnSpc>
              <a:spcAft>
                <a:spcPts val="800"/>
              </a:spcAft>
            </a:pPr>
            <a:r>
              <a:rPr lang="el-GR"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Ανακεφαλαίωση-Περίληψη</a:t>
            </a:r>
          </a:p>
        </p:txBody>
      </p:sp>
    </p:spTree>
    <p:extLst>
      <p:ext uri="{BB962C8B-B14F-4D97-AF65-F5344CB8AC3E}">
        <p14:creationId xmlns:p14="http://schemas.microsoft.com/office/powerpoint/2010/main" val="3122609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1797CE3E-9D25-56E9-1008-FAD21441D8AA}"/>
              </a:ext>
            </a:extLst>
          </p:cNvPr>
          <p:cNvSpPr>
            <a:spLocks noGrp="1"/>
          </p:cNvSpPr>
          <p:nvPr>
            <p:ph type="sldNum" sz="quarter" idx="12"/>
          </p:nvPr>
        </p:nvSpPr>
        <p:spPr/>
        <p:txBody>
          <a:bodyPr/>
          <a:lstStyle/>
          <a:p>
            <a:fld id="{B598B63E-09B7-4847-9700-723D94451773}" type="slidenum">
              <a:rPr lang="en-US" smtClean="0"/>
              <a:t>34</a:t>
            </a:fld>
            <a:endParaRPr lang="en-US"/>
          </a:p>
        </p:txBody>
      </p:sp>
      <p:sp>
        <p:nvSpPr>
          <p:cNvPr id="6" name="TextBox 5">
            <a:extLst>
              <a:ext uri="{FF2B5EF4-FFF2-40B4-BE49-F238E27FC236}">
                <a16:creationId xmlns:a16="http://schemas.microsoft.com/office/drawing/2014/main" id="{790BBA1F-D1A7-20EA-BF57-F6C1DF41FF22}"/>
              </a:ext>
            </a:extLst>
          </p:cNvPr>
          <p:cNvSpPr txBox="1"/>
          <p:nvPr/>
        </p:nvSpPr>
        <p:spPr>
          <a:xfrm>
            <a:off x="973015" y="1254370"/>
            <a:ext cx="4665785" cy="5043945"/>
          </a:xfrm>
          <a:prstGeom prst="rect">
            <a:avLst/>
          </a:prstGeom>
          <a:noFill/>
        </p:spPr>
        <p:txBody>
          <a:bodyPr wrap="square">
            <a:spAutoFit/>
          </a:bodyPr>
          <a:lstStyle/>
          <a:p>
            <a:pPr>
              <a:lnSpc>
                <a:spcPct val="107000"/>
              </a:lnSpc>
              <a:spcAft>
                <a:spcPts val="800"/>
              </a:spcAft>
            </a:pPr>
            <a:r>
              <a:rPr lang="el-GR" sz="2400" b="1" kern="100" dirty="0">
                <a:solidFill>
                  <a:schemeClr val="accent2">
                    <a:lumMod val="50000"/>
                  </a:schemeClr>
                </a:solidFill>
                <a:effectLst/>
                <a:ea typeface="Calibri" panose="020F0502020204030204" pitchFamily="34" charset="0"/>
                <a:cs typeface="Times New Roman" panose="02020603050405020304" pitchFamily="18" charset="0"/>
              </a:rPr>
              <a:t>Προτάσεις για παιδικά ιστορικά βιβλία</a:t>
            </a:r>
            <a:endParaRPr lang="el-GR" sz="2400" kern="100" dirty="0">
              <a:solidFill>
                <a:schemeClr val="accent2">
                  <a:lumMod val="50000"/>
                </a:schemeClr>
              </a:solidFill>
              <a:effectLst/>
              <a:ea typeface="Calibri" panose="020F0502020204030204" pitchFamily="34" charset="0"/>
              <a:cs typeface="Times New Roman" panose="02020603050405020304" pitchFamily="18" charset="0"/>
            </a:endParaRPr>
          </a:p>
          <a:p>
            <a:pPr>
              <a:lnSpc>
                <a:spcPct val="107000"/>
              </a:lnSpc>
              <a:spcAft>
                <a:spcPts val="800"/>
              </a:spcAft>
            </a:pPr>
            <a:r>
              <a:rPr lang="el-GR" sz="2400" b="1" kern="100" dirty="0">
                <a:effectLst/>
                <a:ea typeface="Calibri" panose="020F0502020204030204" pitchFamily="34" charset="0"/>
                <a:cs typeface="Times New Roman" panose="02020603050405020304" pitchFamily="18" charset="0"/>
              </a:rPr>
              <a:t> </a:t>
            </a:r>
            <a:endParaRPr lang="el-GR" sz="24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l-GR" sz="2400" u="sng" kern="100" dirty="0">
                <a:solidFill>
                  <a:srgbClr val="4472C4"/>
                </a:solidFill>
                <a:effectLst/>
                <a:ea typeface="Calibri" panose="020F0502020204030204" pitchFamily="34" charset="0"/>
                <a:cs typeface="Times New Roman" panose="02020603050405020304" pitchFamily="18" charset="0"/>
                <a:hlinkClick r:id="rId2"/>
              </a:rPr>
              <a:t>Βιβλία Ιστορίας για παιδιά</a:t>
            </a:r>
            <a:r>
              <a:rPr lang="el-GR" sz="2400" kern="100" dirty="0">
                <a:solidFill>
                  <a:srgbClr val="4472C4"/>
                </a:solidFill>
                <a:effectLst/>
                <a:ea typeface="Calibri" panose="020F0502020204030204" pitchFamily="34" charset="0"/>
                <a:cs typeface="Times New Roman" panose="02020603050405020304" pitchFamily="18" charset="0"/>
              </a:rPr>
              <a:t>   </a:t>
            </a:r>
            <a:r>
              <a:rPr lang="el-GR" sz="2400" kern="100" dirty="0">
                <a:solidFill>
                  <a:srgbClr val="4472C4"/>
                </a:solidFill>
                <a:ea typeface="Calibri" panose="020F0502020204030204" pitchFamily="34" charset="0"/>
                <a:cs typeface="Times New Roman" panose="02020603050405020304" pitchFamily="18" charset="0"/>
              </a:rPr>
              <a:t>           </a:t>
            </a:r>
            <a:r>
              <a:rPr lang="el-GR" sz="2400" kern="100" dirty="0">
                <a:solidFill>
                  <a:srgbClr val="4472C4"/>
                </a:solidFill>
                <a:effectLst/>
                <a:ea typeface="Calibri" panose="020F0502020204030204" pitchFamily="34" charset="0"/>
                <a:cs typeface="Times New Roman" panose="02020603050405020304" pitchFamily="18" charset="0"/>
              </a:rPr>
              <a:t>      </a:t>
            </a:r>
            <a:r>
              <a:rPr lang="en-US" sz="2400" kern="100" dirty="0">
                <a:effectLst/>
                <a:ea typeface="Calibri" panose="020F0502020204030204" pitchFamily="34" charset="0"/>
                <a:cs typeface="Times New Roman" panose="02020603050405020304" pitchFamily="18" charset="0"/>
              </a:rPr>
              <a:t>e</a:t>
            </a:r>
            <a:r>
              <a:rPr lang="el-GR" sz="2400" kern="100" dirty="0">
                <a:effectLst/>
                <a:ea typeface="Calibri" panose="020F0502020204030204" pitchFamily="34" charset="0"/>
                <a:cs typeface="Times New Roman" panose="02020603050405020304" pitchFamily="18" charset="0"/>
              </a:rPr>
              <a:t>-</a:t>
            </a:r>
            <a:r>
              <a:rPr lang="en-US" sz="2400" kern="100" dirty="0">
                <a:effectLst/>
                <a:ea typeface="Calibri" panose="020F0502020204030204" pitchFamily="34" charset="0"/>
                <a:cs typeface="Times New Roman" panose="02020603050405020304" pitchFamily="18" charset="0"/>
              </a:rPr>
              <a:t>schooling</a:t>
            </a:r>
            <a:endParaRPr lang="el-GR" sz="24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l-GR" sz="2400" u="sng" kern="100" dirty="0">
                <a:solidFill>
                  <a:srgbClr val="4472C4"/>
                </a:solidFill>
                <a:effectLst/>
                <a:ea typeface="Calibri" panose="020F0502020204030204" pitchFamily="34" charset="0"/>
                <a:cs typeface="Times New Roman" panose="02020603050405020304" pitchFamily="18" charset="0"/>
                <a:hlinkClick r:id="rId3"/>
              </a:rPr>
              <a:t>Παιδικά βιβλία για την αρχαία Ελλάδα</a:t>
            </a:r>
            <a:r>
              <a:rPr lang="el-GR" sz="2400" kern="100" dirty="0">
                <a:solidFill>
                  <a:srgbClr val="4472C4"/>
                </a:solidFill>
                <a:effectLst/>
                <a:ea typeface="Calibri" panose="020F0502020204030204" pitchFamily="34" charset="0"/>
                <a:cs typeface="Times New Roman" panose="02020603050405020304" pitchFamily="18" charset="0"/>
              </a:rPr>
              <a:t>,</a:t>
            </a:r>
            <a:r>
              <a:rPr lang="el-GR" sz="2400" kern="100" dirty="0">
                <a:effectLst/>
                <a:ea typeface="Calibri" panose="020F0502020204030204" pitchFamily="34" charset="0"/>
                <a:cs typeface="Times New Roman" panose="02020603050405020304" pitchFamily="18" charset="0"/>
              </a:rPr>
              <a:t>  εκδόσεις </a:t>
            </a:r>
            <a:r>
              <a:rPr lang="el-GR" sz="2400" kern="100" dirty="0" err="1">
                <a:effectLst/>
                <a:ea typeface="Calibri" panose="020F0502020204030204" pitchFamily="34" charset="0"/>
                <a:cs typeface="Times New Roman" panose="02020603050405020304" pitchFamily="18" charset="0"/>
              </a:rPr>
              <a:t>Βιβλιόραμα</a:t>
            </a:r>
            <a:endParaRPr lang="el-GR" sz="24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l-GR" sz="2400" u="sng" kern="100" dirty="0">
                <a:solidFill>
                  <a:srgbClr val="0563C1"/>
                </a:solidFill>
                <a:effectLst/>
                <a:ea typeface="Calibri" panose="020F0502020204030204" pitchFamily="34" charset="0"/>
                <a:cs typeface="Times New Roman" panose="02020603050405020304" pitchFamily="18" charset="0"/>
                <a:hlinkClick r:id="rId4"/>
              </a:rPr>
              <a:t>Παιδικά Βιβλία για την αρχαία Ελλάδα</a:t>
            </a:r>
            <a:r>
              <a:rPr lang="el-GR" sz="2400" kern="100" dirty="0">
                <a:effectLst/>
                <a:ea typeface="Calibri" panose="020F0502020204030204" pitchFamily="34" charset="0"/>
                <a:cs typeface="Times New Roman" panose="02020603050405020304" pitchFamily="18" charset="0"/>
              </a:rPr>
              <a:t>       </a:t>
            </a:r>
            <a:r>
              <a:rPr lang="en-US" sz="2400" kern="100" dirty="0" err="1">
                <a:effectLst/>
                <a:ea typeface="Calibri" panose="020F0502020204030204" pitchFamily="34" charset="0"/>
                <a:cs typeface="Times New Roman" panose="02020603050405020304" pitchFamily="18" charset="0"/>
              </a:rPr>
              <a:t>Pedia</a:t>
            </a:r>
            <a:r>
              <a:rPr lang="en-US" sz="2400" kern="100" dirty="0">
                <a:effectLst/>
                <a:ea typeface="Calibri" panose="020F0502020204030204" pitchFamily="34" charset="0"/>
                <a:cs typeface="Times New Roman" panose="02020603050405020304" pitchFamily="18" charset="0"/>
              </a:rPr>
              <a:t> Books</a:t>
            </a:r>
            <a:endParaRPr lang="el-GR" sz="24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l-GR" sz="2400" u="sng" kern="100" dirty="0">
                <a:solidFill>
                  <a:srgbClr val="0563C1"/>
                </a:solidFill>
                <a:effectLst/>
                <a:ea typeface="Calibri" panose="020F0502020204030204" pitchFamily="34" charset="0"/>
                <a:cs typeface="Times New Roman" panose="02020603050405020304" pitchFamily="18" charset="0"/>
                <a:hlinkClick r:id="rId5"/>
              </a:rPr>
              <a:t>Παιδικά βιβλία για το Βυζάντιο</a:t>
            </a:r>
            <a:endParaRPr lang="el-GR" sz="2400" kern="100" dirty="0">
              <a:effectLst/>
              <a:ea typeface="Calibri" panose="020F0502020204030204" pitchFamily="34" charset="0"/>
              <a:cs typeface="Times New Roman" panose="02020603050405020304" pitchFamily="18" charset="0"/>
            </a:endParaRPr>
          </a:p>
          <a:p>
            <a:pPr>
              <a:lnSpc>
                <a:spcPct val="107000"/>
              </a:lnSpc>
              <a:spcAft>
                <a:spcPts val="375"/>
              </a:spcAft>
            </a:pPr>
            <a:r>
              <a:rPr lang="el-GR"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5710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E98136B7-1228-F56D-6960-74341ECB0905}"/>
              </a:ext>
            </a:extLst>
          </p:cNvPr>
          <p:cNvSpPr>
            <a:spLocks noGrp="1"/>
          </p:cNvSpPr>
          <p:nvPr>
            <p:ph type="sldNum" sz="quarter" idx="12"/>
          </p:nvPr>
        </p:nvSpPr>
        <p:spPr/>
        <p:txBody>
          <a:bodyPr/>
          <a:lstStyle/>
          <a:p>
            <a:fld id="{B598B63E-09B7-4847-9700-723D94451773}" type="slidenum">
              <a:rPr lang="en-US" smtClean="0"/>
              <a:t>35</a:t>
            </a:fld>
            <a:endParaRPr lang="en-US"/>
          </a:p>
        </p:txBody>
      </p:sp>
      <p:sp>
        <p:nvSpPr>
          <p:cNvPr id="6" name="TextBox 5">
            <a:extLst>
              <a:ext uri="{FF2B5EF4-FFF2-40B4-BE49-F238E27FC236}">
                <a16:creationId xmlns:a16="http://schemas.microsoft.com/office/drawing/2014/main" id="{E4CEDD68-52F6-9F7B-C1CE-B768D9B621A1}"/>
              </a:ext>
            </a:extLst>
          </p:cNvPr>
          <p:cNvSpPr txBox="1"/>
          <p:nvPr/>
        </p:nvSpPr>
        <p:spPr>
          <a:xfrm>
            <a:off x="804496" y="5730595"/>
            <a:ext cx="4873869" cy="1251625"/>
          </a:xfrm>
          <a:prstGeom prst="rect">
            <a:avLst/>
          </a:prstGeom>
          <a:noFill/>
        </p:spPr>
        <p:txBody>
          <a:bodyPr wrap="square">
            <a:spAutoFit/>
          </a:bodyPr>
          <a:lstStyle/>
          <a:p>
            <a:pPr>
              <a:lnSpc>
                <a:spcPct val="107000"/>
              </a:lnSpc>
              <a:spcAft>
                <a:spcPts val="800"/>
              </a:spcAft>
            </a:pPr>
            <a:r>
              <a:rPr lang="el-GR"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Σας ευχαριστώ πολύ για την προσοχή σας!</a:t>
            </a:r>
          </a:p>
        </p:txBody>
      </p:sp>
      <p:sp>
        <p:nvSpPr>
          <p:cNvPr id="8" name="TextBox 7">
            <a:extLst>
              <a:ext uri="{FF2B5EF4-FFF2-40B4-BE49-F238E27FC236}">
                <a16:creationId xmlns:a16="http://schemas.microsoft.com/office/drawing/2014/main" id="{F4082EB1-CA4D-885F-DC93-50C362BEC068}"/>
              </a:ext>
            </a:extLst>
          </p:cNvPr>
          <p:cNvSpPr txBox="1"/>
          <p:nvPr/>
        </p:nvSpPr>
        <p:spPr>
          <a:xfrm>
            <a:off x="804496" y="3900951"/>
            <a:ext cx="5169876" cy="1724318"/>
          </a:xfrm>
          <a:prstGeom prst="rect">
            <a:avLst/>
          </a:prstGeom>
          <a:noFill/>
        </p:spPr>
        <p:txBody>
          <a:bodyPr wrap="square">
            <a:spAutoFit/>
          </a:bodyPr>
          <a:lstStyle/>
          <a:p>
            <a:pPr>
              <a:lnSpc>
                <a:spcPct val="107000"/>
              </a:lnSpc>
              <a:spcAft>
                <a:spcPts val="800"/>
              </a:spcAft>
            </a:pPr>
            <a:r>
              <a:rPr lang="el-GR" sz="2000" kern="100" dirty="0">
                <a:effectLst/>
                <a:latin typeface="Calibri" panose="020F0502020204030204" pitchFamily="34" charset="0"/>
                <a:ea typeface="Calibri" panose="020F0502020204030204" pitchFamily="34" charset="0"/>
                <a:cs typeface="Times New Roman" panose="02020603050405020304" pitchFamily="18" charset="0"/>
              </a:rPr>
              <a:t>Ελπίζω αυτή μας η συνάντηση να σας έδωσε ιδέες που να χρησιμοποιήσετε στη μελέτη στο σπίτι με τα παιδιά σας, ώστε η μελέτη στο σπίτι να είναι όσο το δυνατό πιο ευχάριστη και εποικοδομητική.</a:t>
            </a:r>
          </a:p>
        </p:txBody>
      </p:sp>
      <p:pic>
        <p:nvPicPr>
          <p:cNvPr id="1026" name="Picture 2" descr="How to manage lots of homework | How do I...?">
            <a:extLst>
              <a:ext uri="{FF2B5EF4-FFF2-40B4-BE49-F238E27FC236}">
                <a16:creationId xmlns:a16="http://schemas.microsoft.com/office/drawing/2014/main" id="{4641B44F-4AE6-5B10-E267-3B514CD2B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99" y="790575"/>
            <a:ext cx="4772291" cy="274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9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87293E0D-805D-264B-EDEA-2BD626AFF9B1}"/>
              </a:ext>
            </a:extLst>
          </p:cNvPr>
          <p:cNvSpPr>
            <a:spLocks noGrp="1"/>
          </p:cNvSpPr>
          <p:nvPr>
            <p:ph type="sldNum" sz="quarter" idx="12"/>
          </p:nvPr>
        </p:nvSpPr>
        <p:spPr/>
        <p:txBody>
          <a:bodyPr/>
          <a:lstStyle/>
          <a:p>
            <a:fld id="{B598B63E-09B7-4847-9700-723D94451773}" type="slidenum">
              <a:rPr lang="en-US" smtClean="0"/>
              <a:t>4</a:t>
            </a:fld>
            <a:endParaRPr lang="en-US"/>
          </a:p>
        </p:txBody>
      </p:sp>
      <p:sp>
        <p:nvSpPr>
          <p:cNvPr id="6" name="TextBox 5">
            <a:extLst>
              <a:ext uri="{FF2B5EF4-FFF2-40B4-BE49-F238E27FC236}">
                <a16:creationId xmlns:a16="http://schemas.microsoft.com/office/drawing/2014/main" id="{6FA04E43-8A78-EA42-9D20-9E5AFEC17C55}"/>
              </a:ext>
            </a:extLst>
          </p:cNvPr>
          <p:cNvSpPr txBox="1"/>
          <p:nvPr/>
        </p:nvSpPr>
        <p:spPr>
          <a:xfrm>
            <a:off x="568570" y="781669"/>
            <a:ext cx="5720860" cy="923330"/>
          </a:xfrm>
          <a:prstGeom prst="rect">
            <a:avLst/>
          </a:prstGeom>
          <a:noFill/>
        </p:spPr>
        <p:txBody>
          <a:bodyPr wrap="square">
            <a:spAutoFit/>
          </a:bodyPr>
          <a:lstStyle/>
          <a:p>
            <a:pPr marL="285750" indent="-285750">
              <a:buFont typeface="Wingdings" panose="05000000000000000000" pitchFamily="2" charset="2"/>
              <a:buChar char="v"/>
            </a:pPr>
            <a:r>
              <a:rPr lang="el-GR" b="0" i="0" dirty="0">
                <a:solidFill>
                  <a:srgbClr val="7A7A7A"/>
                </a:solidFill>
                <a:effectLst/>
                <a:latin typeface="Calibri" panose="020F0502020204030204" pitchFamily="34" charset="0"/>
                <a:cs typeface="Calibri" panose="020F0502020204030204" pitchFamily="34" charset="0"/>
              </a:rPr>
              <a:t>Στην αρχή </a:t>
            </a:r>
            <a:r>
              <a:rPr lang="el-GR" dirty="0">
                <a:solidFill>
                  <a:srgbClr val="7A7A7A"/>
                </a:solidFill>
                <a:latin typeface="Calibri" panose="020F0502020204030204" pitchFamily="34" charset="0"/>
                <a:cs typeface="Calibri" panose="020F0502020204030204" pitchFamily="34" charset="0"/>
              </a:rPr>
              <a:t>δουλεύετε μαζί</a:t>
            </a:r>
            <a:r>
              <a:rPr lang="el-GR" b="0" i="0" dirty="0">
                <a:solidFill>
                  <a:srgbClr val="7A7A7A"/>
                </a:solidFill>
                <a:effectLst/>
                <a:latin typeface="Calibri" panose="020F0502020204030204" pitchFamily="34" charset="0"/>
                <a:cs typeface="Calibri" panose="020F0502020204030204" pitchFamily="34" charset="0"/>
              </a:rPr>
              <a:t> με το παιδί σας, με στόχο να εργάζεται στη συνέχεια μόνο του κι ο ρόλος σας να είναι καθαρά συμβουλευτικός!</a:t>
            </a:r>
            <a:endParaRPr lang="el-GR"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CE5CC6B-5C32-7188-FEA0-973335A32B6B}"/>
              </a:ext>
            </a:extLst>
          </p:cNvPr>
          <p:cNvSpPr txBox="1"/>
          <p:nvPr/>
        </p:nvSpPr>
        <p:spPr>
          <a:xfrm>
            <a:off x="568570" y="2066980"/>
            <a:ext cx="6096000" cy="1477328"/>
          </a:xfrm>
          <a:prstGeom prst="rect">
            <a:avLst/>
          </a:prstGeom>
          <a:noFill/>
        </p:spPr>
        <p:txBody>
          <a:bodyPr wrap="square">
            <a:spAutoFit/>
          </a:bodyPr>
          <a:lstStyle/>
          <a:p>
            <a:pPr marL="285750" indent="-285750">
              <a:buFont typeface="Wingdings" panose="05000000000000000000" pitchFamily="2" charset="2"/>
              <a:buChar char="v"/>
            </a:pPr>
            <a:r>
              <a:rPr lang="el-GR" b="0" i="0" dirty="0">
                <a:solidFill>
                  <a:srgbClr val="7A7A7A"/>
                </a:solidFill>
                <a:effectLst/>
                <a:latin typeface="Calibri" panose="020F0502020204030204" pitchFamily="34" charset="0"/>
                <a:cs typeface="Calibri" panose="020F0502020204030204" pitchFamily="34" charset="0"/>
              </a:rPr>
              <a:t>Στόχος είναι να καλλιεργήσουμε στον μαθητή την </a:t>
            </a:r>
            <a:r>
              <a:rPr lang="el-GR" b="1" i="0" dirty="0">
                <a:solidFill>
                  <a:srgbClr val="7A7A7A"/>
                </a:solidFill>
                <a:effectLst/>
                <a:latin typeface="Calibri" panose="020F0502020204030204" pitchFamily="34" charset="0"/>
                <a:cs typeface="Calibri" panose="020F0502020204030204" pitchFamily="34" charset="0"/>
              </a:rPr>
              <a:t>αφαιρετική-κριτική σκέψη</a:t>
            </a:r>
            <a:r>
              <a:rPr lang="el-GR" dirty="0">
                <a:solidFill>
                  <a:srgbClr val="7A7A7A"/>
                </a:solidFill>
                <a:latin typeface="Calibri" panose="020F0502020204030204" pitchFamily="34" charset="0"/>
                <a:cs typeface="Calibri" panose="020F0502020204030204" pitchFamily="34" charset="0"/>
              </a:rPr>
              <a:t>, ν</a:t>
            </a:r>
            <a:r>
              <a:rPr lang="el-GR" b="0" i="0" dirty="0">
                <a:solidFill>
                  <a:srgbClr val="7A7A7A"/>
                </a:solidFill>
                <a:effectLst/>
                <a:latin typeface="Calibri" panose="020F0502020204030204" pitchFamily="34" charset="0"/>
                <a:cs typeface="Calibri" panose="020F0502020204030204" pitchFamily="34" charset="0"/>
              </a:rPr>
              <a:t>α μπορεί δηλαδή από ένα σύνολο πληροφοριών να εστιάσει και να χρησιμοποιήσει τις απολύτως απαραίτητες για να κατασκευάσει το γενικό νόημα χωρίς να πλατειάζει χάνοντάς το νόημα</a:t>
            </a:r>
            <a:endParaRPr lang="el-GR"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05CC43C-F2D6-60A3-DC57-E6807BEF0D6D}"/>
              </a:ext>
            </a:extLst>
          </p:cNvPr>
          <p:cNvSpPr txBox="1"/>
          <p:nvPr/>
        </p:nvSpPr>
        <p:spPr>
          <a:xfrm>
            <a:off x="568570" y="3662518"/>
            <a:ext cx="4964722" cy="369332"/>
          </a:xfrm>
          <a:prstGeom prst="rect">
            <a:avLst/>
          </a:prstGeom>
          <a:noFill/>
        </p:spPr>
        <p:txBody>
          <a:bodyPr wrap="square">
            <a:spAutoFit/>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Πηγή: </a:t>
            </a:r>
            <a:r>
              <a:rPr lang="el-GR" sz="1800" dirty="0">
                <a:effectLst/>
                <a:latin typeface="Calibri" panose="020F0502020204030204" pitchFamily="34" charset="0"/>
                <a:ea typeface="Calibri" panose="020F0502020204030204" pitchFamily="34" charset="0"/>
                <a:cs typeface="Times New Roman" panose="02020603050405020304" pitchFamily="18" charset="0"/>
                <a:hlinkClick r:id="rId2"/>
              </a:rPr>
              <a:t>8ο Δημοτικό Σχολείο Καρδίτσας</a:t>
            </a:r>
            <a:endParaRPr lang="el-GR" dirty="0"/>
          </a:p>
        </p:txBody>
      </p:sp>
      <p:sp>
        <p:nvSpPr>
          <p:cNvPr id="14" name="TextBox 13">
            <a:extLst>
              <a:ext uri="{FF2B5EF4-FFF2-40B4-BE49-F238E27FC236}">
                <a16:creationId xmlns:a16="http://schemas.microsoft.com/office/drawing/2014/main" id="{A026D339-7FC9-195B-06CF-A9656599AA27}"/>
              </a:ext>
            </a:extLst>
          </p:cNvPr>
          <p:cNvSpPr txBox="1"/>
          <p:nvPr/>
        </p:nvSpPr>
        <p:spPr>
          <a:xfrm>
            <a:off x="452436" y="4268271"/>
            <a:ext cx="6212134" cy="2308324"/>
          </a:xfrm>
          <a:prstGeom prst="rect">
            <a:avLst/>
          </a:prstGeom>
          <a:noFill/>
        </p:spPr>
        <p:txBody>
          <a:bodyPr wrap="square">
            <a:spAutoFit/>
          </a:bodyPr>
          <a:lstStyle/>
          <a:p>
            <a:pPr marL="285750" indent="-285750" algn="l">
              <a:buFont typeface="Wingdings" panose="05000000000000000000" pitchFamily="2" charset="2"/>
              <a:buChar char="v"/>
            </a:pPr>
            <a:r>
              <a:rPr lang="el-GR" b="0" i="0" dirty="0">
                <a:solidFill>
                  <a:srgbClr val="5A5A5A"/>
                </a:solidFill>
                <a:effectLst/>
                <a:latin typeface="Calibri" panose="020F0502020204030204" pitchFamily="34" charset="0"/>
                <a:cs typeface="Calibri" panose="020F0502020204030204" pitchFamily="34" charset="0"/>
              </a:rPr>
              <a:t>Προσπαθήστε </a:t>
            </a:r>
            <a:r>
              <a:rPr lang="el-GR" b="1" i="0" u="sng" dirty="0">
                <a:solidFill>
                  <a:srgbClr val="5A5A5A"/>
                </a:solidFill>
                <a:effectLst/>
                <a:latin typeface="Calibri" panose="020F0502020204030204" pitchFamily="34" charset="0"/>
                <a:cs typeface="Calibri" panose="020F0502020204030204" pitchFamily="34" charset="0"/>
              </a:rPr>
              <a:t>να επικεντρώνεστε σε αιώνες και όχι σε στείρες ημερομηνίες.  </a:t>
            </a:r>
            <a:r>
              <a:rPr lang="el-GR" b="0" i="0" dirty="0">
                <a:solidFill>
                  <a:srgbClr val="5A5A5A"/>
                </a:solidFill>
                <a:effectLst/>
                <a:latin typeface="Calibri" panose="020F0502020204030204" pitchFamily="34" charset="0"/>
                <a:cs typeface="Calibri" panose="020F0502020204030204" pitchFamily="34" charset="0"/>
              </a:rPr>
              <a:t>Για παράδειγμα, είναι πιο βασικό να γνωρίζει ότι ο Α παγκόσμιος πόλεμος έπληξε τον κόσμο στις αρχές του  20ο αιώνα, παρά να γνωρίζει μία  μεμονωμένη ημερομηνία που δε θα τη θυμάται ποτέ.</a:t>
            </a:r>
          </a:p>
          <a:p>
            <a:pPr algn="l"/>
            <a:endParaRPr lang="el-GR" b="0" i="0" dirty="0">
              <a:solidFill>
                <a:srgbClr val="5A5A5A"/>
              </a:solidFill>
              <a:effectLst/>
              <a:latin typeface="Calibri" panose="020F0502020204030204" pitchFamily="34" charset="0"/>
              <a:cs typeface="Calibri" panose="020F0502020204030204" pitchFamily="34" charset="0"/>
            </a:endParaRPr>
          </a:p>
          <a:p>
            <a:r>
              <a:rPr lang="el-GR" dirty="0">
                <a:solidFill>
                  <a:srgbClr val="5A5A5A"/>
                </a:solidFill>
                <a:latin typeface="Calibri" panose="020F0502020204030204" pitchFamily="34" charset="0"/>
                <a:cs typeface="Calibri" panose="020F0502020204030204" pitchFamily="34" charset="0"/>
              </a:rPr>
              <a:t>Πηγή: </a:t>
            </a:r>
            <a:r>
              <a:rPr lang="el-GR" sz="1800" kern="100" dirty="0">
                <a:effectLst/>
                <a:latin typeface="Calibri" panose="020F0502020204030204" pitchFamily="34" charset="0"/>
                <a:ea typeface="Calibri" panose="020F0502020204030204" pitchFamily="34" charset="0"/>
                <a:cs typeface="Times New Roman" panose="02020603050405020304" pitchFamily="18" charset="0"/>
                <a:hlinkClick r:id="rId3"/>
              </a:rPr>
              <a:t>Κέντρο Ειδικών  Θεραπειών « </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hlinkClick r:id="rId3"/>
              </a:rPr>
              <a:t>Ψυχ</a:t>
            </a:r>
            <a:r>
              <a:rPr lang="el-GR" sz="1800" kern="100" dirty="0">
                <a:effectLst/>
                <a:latin typeface="Calibri" panose="020F0502020204030204" pitchFamily="34" charset="0"/>
                <a:ea typeface="Calibri" panose="020F0502020204030204" pitchFamily="34" charset="0"/>
                <a:cs typeface="Times New Roman" panose="02020603050405020304" pitchFamily="18" charset="0"/>
                <a:hlinkClick r:id="rId3"/>
              </a:rPr>
              <a:t>…</a:t>
            </a:r>
            <a:r>
              <a:rPr lang="el-GR" sz="1800" kern="100" dirty="0" err="1">
                <a:effectLst/>
                <a:latin typeface="Calibri" panose="020F0502020204030204" pitchFamily="34" charset="0"/>
                <a:ea typeface="Calibri" panose="020F0502020204030204" pitchFamily="34" charset="0"/>
                <a:cs typeface="Times New Roman" panose="02020603050405020304" pitchFamily="18" charset="0"/>
                <a:hlinkClick r:id="rId3"/>
              </a:rPr>
              <a:t>Αγωγείν</a:t>
            </a:r>
            <a:r>
              <a:rPr lang="el-GR" sz="1800" kern="100" dirty="0">
                <a:effectLst/>
                <a:latin typeface="Calibri" panose="020F0502020204030204" pitchFamily="34" charset="0"/>
                <a:ea typeface="Calibri" panose="020F0502020204030204" pitchFamily="34" charset="0"/>
                <a:cs typeface="Times New Roman" panose="02020603050405020304" pitchFamily="18" charset="0"/>
                <a:hlinkClick r:id="rId3"/>
              </a:rPr>
              <a:t>»</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l-GR" b="0" i="0" dirty="0">
              <a:solidFill>
                <a:srgbClr val="5A5A5A"/>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955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86F1C1-FD74-375D-3DF1-B07AFC5A9F82}"/>
              </a:ext>
            </a:extLst>
          </p:cNvPr>
          <p:cNvSpPr>
            <a:spLocks noGrp="1"/>
          </p:cNvSpPr>
          <p:nvPr>
            <p:ph type="title"/>
          </p:nvPr>
        </p:nvSpPr>
        <p:spPr>
          <a:xfrm>
            <a:off x="705949" y="3270605"/>
            <a:ext cx="5915025" cy="1914702"/>
          </a:xfrm>
        </p:spPr>
        <p:txBody>
          <a:bodyPr>
            <a:normAutofit/>
          </a:bodyPr>
          <a:lstStyle/>
          <a:p>
            <a:r>
              <a:rPr lang="el-GR" sz="3200" b="1" dirty="0">
                <a:solidFill>
                  <a:srgbClr val="002060"/>
                </a:solidFill>
                <a:latin typeface="Calibri" panose="020F0502020204030204" pitchFamily="34" charset="0"/>
                <a:cs typeface="Calibri" panose="020F0502020204030204" pitchFamily="34" charset="0"/>
              </a:rPr>
              <a:t>Πλαγιότιτλοι-λέξεις κλειδιά-</a:t>
            </a:r>
            <a:br>
              <a:rPr lang="el-GR" sz="3200" b="1" dirty="0">
                <a:solidFill>
                  <a:srgbClr val="002060"/>
                </a:solidFill>
                <a:latin typeface="Calibri" panose="020F0502020204030204" pitchFamily="34" charset="0"/>
                <a:cs typeface="Calibri" panose="020F0502020204030204" pitchFamily="34" charset="0"/>
              </a:rPr>
            </a:br>
            <a:r>
              <a:rPr lang="el-GR" sz="3200" b="1" dirty="0">
                <a:solidFill>
                  <a:srgbClr val="002060"/>
                </a:solidFill>
                <a:latin typeface="Calibri" panose="020F0502020204030204" pitchFamily="34" charset="0"/>
                <a:cs typeface="Calibri" panose="020F0502020204030204" pitchFamily="34" charset="0"/>
              </a:rPr>
              <a:t>Ερωτήσεις</a:t>
            </a:r>
          </a:p>
        </p:txBody>
      </p:sp>
      <p:sp>
        <p:nvSpPr>
          <p:cNvPr id="4" name="Θέση αριθμού διαφάνειας 3">
            <a:extLst>
              <a:ext uri="{FF2B5EF4-FFF2-40B4-BE49-F238E27FC236}">
                <a16:creationId xmlns:a16="http://schemas.microsoft.com/office/drawing/2014/main" id="{5A9A5A21-3642-7799-88AD-D4AA66A33286}"/>
              </a:ext>
            </a:extLst>
          </p:cNvPr>
          <p:cNvSpPr>
            <a:spLocks noGrp="1"/>
          </p:cNvSpPr>
          <p:nvPr>
            <p:ph type="sldNum" sz="quarter" idx="12"/>
          </p:nvPr>
        </p:nvSpPr>
        <p:spPr/>
        <p:txBody>
          <a:bodyPr/>
          <a:lstStyle/>
          <a:p>
            <a:fld id="{B598B63E-09B7-4847-9700-723D94451773}" type="slidenum">
              <a:rPr lang="en-US" smtClean="0"/>
              <a:t>5</a:t>
            </a:fld>
            <a:endParaRPr lang="en-US"/>
          </a:p>
        </p:txBody>
      </p:sp>
    </p:spTree>
    <p:extLst>
      <p:ext uri="{BB962C8B-B14F-4D97-AF65-F5344CB8AC3E}">
        <p14:creationId xmlns:p14="http://schemas.microsoft.com/office/powerpoint/2010/main" val="630685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5EE704DB-6DD3-0684-2805-74814CB22EDA}"/>
              </a:ext>
            </a:extLst>
          </p:cNvPr>
          <p:cNvSpPr>
            <a:spLocks noGrp="1"/>
          </p:cNvSpPr>
          <p:nvPr>
            <p:ph type="sldNum" sz="quarter" idx="12"/>
          </p:nvPr>
        </p:nvSpPr>
        <p:spPr/>
        <p:txBody>
          <a:bodyPr/>
          <a:lstStyle/>
          <a:p>
            <a:fld id="{B598B63E-09B7-4847-9700-723D94451773}" type="slidenum">
              <a:rPr lang="en-US" smtClean="0"/>
              <a:t>6</a:t>
            </a:fld>
            <a:endParaRPr lang="en-US"/>
          </a:p>
        </p:txBody>
      </p:sp>
      <p:graphicFrame>
        <p:nvGraphicFramePr>
          <p:cNvPr id="2" name="Πίνακας 1">
            <a:extLst>
              <a:ext uri="{FF2B5EF4-FFF2-40B4-BE49-F238E27FC236}">
                <a16:creationId xmlns:a16="http://schemas.microsoft.com/office/drawing/2014/main" id="{770051AA-432B-C249-6EDB-5AB43B2FEEEA}"/>
              </a:ext>
            </a:extLst>
          </p:cNvPr>
          <p:cNvGraphicFramePr>
            <a:graphicFrameLocks noGrp="1"/>
          </p:cNvGraphicFramePr>
          <p:nvPr/>
        </p:nvGraphicFramePr>
        <p:xfrm>
          <a:off x="971880" y="216861"/>
          <a:ext cx="4140518" cy="266700"/>
        </p:xfrm>
        <a:graphic>
          <a:graphicData uri="http://schemas.openxmlformats.org/drawingml/2006/table">
            <a:tbl>
              <a:tblPr/>
              <a:tblGrid>
                <a:gridCol w="4140518">
                  <a:extLst>
                    <a:ext uri="{9D8B030D-6E8A-4147-A177-3AD203B41FA5}">
                      <a16:colId xmlns:a16="http://schemas.microsoft.com/office/drawing/2014/main" val="3939067827"/>
                    </a:ext>
                  </a:extLst>
                </a:gridCol>
              </a:tblGrid>
              <a:tr h="0">
                <a:tc>
                  <a:txBody>
                    <a:bodyPr/>
                    <a:lstStyle/>
                    <a:p>
                      <a:pPr algn="ctr"/>
                      <a:r>
                        <a:rPr lang="el-GR" b="1" dirty="0">
                          <a:solidFill>
                            <a:srgbClr val="3D58A7"/>
                          </a:solidFill>
                          <a:effectLst/>
                        </a:rPr>
                        <a:t>Ο «ΧΡΥΣΟΣ ΑΙΩΝΑΣ» (5ος ΑΙΩΝΑΣ π. Χ.)</a:t>
                      </a:r>
                    </a:p>
                  </a:txBody>
                  <a:tcPr marL="30480" marR="30480" marT="30480" marB="30480" anchor="ctr">
                    <a:lnL>
                      <a:noFill/>
                    </a:lnL>
                    <a:lnR>
                      <a:noFill/>
                    </a:lnR>
                    <a:lnT>
                      <a:noFill/>
                    </a:lnT>
                    <a:lnB>
                      <a:noFill/>
                    </a:lnB>
                    <a:solidFill>
                      <a:srgbClr val="F1BF19"/>
                    </a:solidFill>
                  </a:tcPr>
                </a:tc>
                <a:extLst>
                  <a:ext uri="{0D108BD9-81ED-4DB2-BD59-A6C34878D82A}">
                    <a16:rowId xmlns:a16="http://schemas.microsoft.com/office/drawing/2014/main" val="556945768"/>
                  </a:ext>
                </a:extLst>
              </a:tr>
            </a:tbl>
          </a:graphicData>
        </a:graphic>
      </p:graphicFrame>
      <p:sp>
        <p:nvSpPr>
          <p:cNvPr id="3" name="Rectangle 1">
            <a:extLst>
              <a:ext uri="{FF2B5EF4-FFF2-40B4-BE49-F238E27FC236}">
                <a16:creationId xmlns:a16="http://schemas.microsoft.com/office/drawing/2014/main" id="{BEAC797B-4518-565C-5FEC-C17DF705E0DE}"/>
              </a:ext>
            </a:extLst>
          </p:cNvPr>
          <p:cNvSpPr>
            <a:spLocks noChangeArrowheads="1"/>
          </p:cNvSpPr>
          <p:nvPr/>
        </p:nvSpPr>
        <p:spPr bwMode="auto">
          <a:xfrm>
            <a:off x="1194777" y="40652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3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82A28B46-F644-92D5-91A5-2A6B17C8C6CF}"/>
              </a:ext>
            </a:extLst>
          </p:cNvPr>
          <p:cNvSpPr txBox="1"/>
          <p:nvPr/>
        </p:nvSpPr>
        <p:spPr>
          <a:xfrm>
            <a:off x="971880" y="540557"/>
            <a:ext cx="4026876" cy="646331"/>
          </a:xfrm>
          <a:prstGeom prst="rect">
            <a:avLst/>
          </a:prstGeom>
          <a:noFill/>
        </p:spPr>
        <p:txBody>
          <a:bodyPr wrap="square">
            <a:spAutoFit/>
          </a:bodyPr>
          <a:lstStyle/>
          <a:p>
            <a:r>
              <a:rPr lang="el-GR" b="1" i="0" dirty="0">
                <a:solidFill>
                  <a:srgbClr val="1E4488"/>
                </a:solidFill>
                <a:effectLst/>
                <a:latin typeface="Arial" panose="020B0604020202020204" pitchFamily="34" charset="0"/>
              </a:rPr>
              <a:t>ΚΕΦΑΛΑΙΟ 20</a:t>
            </a:r>
            <a:br>
              <a:rPr lang="el-GR" dirty="0"/>
            </a:br>
            <a:r>
              <a:rPr lang="el-GR" b="1" i="0" dirty="0">
                <a:solidFill>
                  <a:srgbClr val="3D58A7"/>
                </a:solidFill>
                <a:effectLst/>
                <a:latin typeface="Arial" panose="020B0604020202020204" pitchFamily="34" charset="0"/>
              </a:rPr>
              <a:t>Η Αθήνα γίνεται η πιο ισχυρή πόλη</a:t>
            </a:r>
            <a:endParaRPr lang="el-GR" dirty="0"/>
          </a:p>
        </p:txBody>
      </p:sp>
      <p:sp>
        <p:nvSpPr>
          <p:cNvPr id="8" name="TextBox 7">
            <a:extLst>
              <a:ext uri="{FF2B5EF4-FFF2-40B4-BE49-F238E27FC236}">
                <a16:creationId xmlns:a16="http://schemas.microsoft.com/office/drawing/2014/main" id="{D8913DBA-8091-89C4-57CB-5AEE42651351}"/>
              </a:ext>
            </a:extLst>
          </p:cNvPr>
          <p:cNvSpPr txBox="1"/>
          <p:nvPr/>
        </p:nvSpPr>
        <p:spPr>
          <a:xfrm>
            <a:off x="372208" y="1243884"/>
            <a:ext cx="4985238" cy="1200329"/>
          </a:xfrm>
          <a:prstGeom prst="rect">
            <a:avLst/>
          </a:prstGeom>
          <a:solidFill>
            <a:schemeClr val="accent5">
              <a:lumMod val="40000"/>
              <a:lumOff val="60000"/>
            </a:schemeClr>
          </a:solidFill>
        </p:spPr>
        <p:txBody>
          <a:bodyPr wrap="square">
            <a:spAutoFit/>
          </a:bodyPr>
          <a:lstStyle/>
          <a:p>
            <a:r>
              <a:rPr lang="el-GR" b="0" i="0" dirty="0" err="1">
                <a:solidFill>
                  <a:srgbClr val="000000"/>
                </a:solidFill>
                <a:effectLst/>
                <a:latin typeface="Arial" panose="020B0604020202020204" pitchFamily="34" charset="0"/>
              </a:rPr>
              <a:t>Oι</a:t>
            </a:r>
            <a:r>
              <a:rPr lang="el-GR" b="0" i="0" dirty="0">
                <a:solidFill>
                  <a:srgbClr val="000000"/>
                </a:solidFill>
                <a:effectLst/>
                <a:latin typeface="Arial" panose="020B0604020202020204" pitchFamily="34" charset="0"/>
              </a:rPr>
              <a:t> Πέρσες φεύγουν νικημένοι. Πολλές πόλεις δημιουργούν την Α' Αθηναϊκή </a:t>
            </a:r>
            <a:r>
              <a:rPr lang="el-GR" b="0" i="1" dirty="0">
                <a:solidFill>
                  <a:srgbClr val="000000"/>
                </a:solidFill>
                <a:effectLst/>
                <a:latin typeface="Arial" panose="020B0604020202020204" pitchFamily="34" charset="0"/>
              </a:rPr>
              <a:t>συμμαχία</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Oι</a:t>
            </a:r>
            <a:r>
              <a:rPr lang="el-GR" b="0" i="0" dirty="0">
                <a:solidFill>
                  <a:srgbClr val="000000"/>
                </a:solidFill>
                <a:effectLst/>
                <a:latin typeface="Arial" panose="020B0604020202020204" pitchFamily="34" charset="0"/>
              </a:rPr>
              <a:t> συμμαχικές δυνάμεις νικούν και πάλι τους Πέρσες.</a:t>
            </a:r>
            <a:endParaRPr lang="el-GR" dirty="0"/>
          </a:p>
        </p:txBody>
      </p:sp>
      <p:sp>
        <p:nvSpPr>
          <p:cNvPr id="10" name="TextBox 9">
            <a:extLst>
              <a:ext uri="{FF2B5EF4-FFF2-40B4-BE49-F238E27FC236}">
                <a16:creationId xmlns:a16="http://schemas.microsoft.com/office/drawing/2014/main" id="{86FC3AE7-53A0-A02A-7EFD-38FAA5E4A99E}"/>
              </a:ext>
            </a:extLst>
          </p:cNvPr>
          <p:cNvSpPr txBox="1"/>
          <p:nvPr/>
        </p:nvSpPr>
        <p:spPr>
          <a:xfrm>
            <a:off x="242079" y="2610292"/>
            <a:ext cx="4756677" cy="2585323"/>
          </a:xfrm>
          <a:prstGeom prst="rect">
            <a:avLst/>
          </a:prstGeom>
          <a:noFill/>
        </p:spPr>
        <p:txBody>
          <a:bodyPr wrap="square">
            <a:spAutoFit/>
          </a:bodyPr>
          <a:lstStyle/>
          <a:p>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Oι</a:t>
            </a:r>
            <a:r>
              <a:rPr lang="el-GR" b="0" i="0" dirty="0">
                <a:solidFill>
                  <a:srgbClr val="000000"/>
                </a:solidFill>
                <a:effectLst/>
                <a:latin typeface="Arial" panose="020B0604020202020204" pitchFamily="34" charset="0"/>
              </a:rPr>
              <a:t> Έλληνες, πολεμώντας γενναία, νίκησαν τους Πέρσες. Ενθουσιασμένοι από το κατόρθωμά τους </a:t>
            </a:r>
            <a:r>
              <a:rPr lang="el-GR" b="1" i="0" u="sng" dirty="0">
                <a:solidFill>
                  <a:srgbClr val="00B050"/>
                </a:solidFill>
                <a:effectLst/>
                <a:latin typeface="Arial" panose="020B0604020202020204" pitchFamily="34" charset="0"/>
              </a:rPr>
              <a:t>συνέχισαν τον πόλεμο</a:t>
            </a:r>
            <a:r>
              <a:rPr lang="el-GR" b="0" i="0" dirty="0">
                <a:solidFill>
                  <a:srgbClr val="00B050"/>
                </a:solidFill>
                <a:effectLst/>
                <a:latin typeface="Arial" panose="020B0604020202020204" pitchFamily="34" charset="0"/>
              </a:rPr>
              <a:t>. </a:t>
            </a:r>
            <a:r>
              <a:rPr lang="el-GR" b="0" i="0" dirty="0">
                <a:solidFill>
                  <a:srgbClr val="000000"/>
                </a:solidFill>
                <a:effectLst/>
                <a:latin typeface="Arial" panose="020B0604020202020204" pitchFamily="34" charset="0"/>
              </a:rPr>
              <a:t>Σκέφτηκαν μάλιστα να επιτεθούν οι ίδιοι αυτή τη φορά εναντίον των Περσών. Έτσι θα γλίτωναν οριστικά από τον περσικό κίνδυνο. O ελληνικός στόλος με αρχηγό τον Παυσανία ελευθέρωσε πρώτα πολλές πόλεις της Κύπρου και μετά τα στενά του Ελλησπόντου.</a:t>
            </a:r>
            <a:endParaRPr lang="el-GR" dirty="0"/>
          </a:p>
        </p:txBody>
      </p:sp>
      <p:sp>
        <p:nvSpPr>
          <p:cNvPr id="12" name="TextBox 11">
            <a:extLst>
              <a:ext uri="{FF2B5EF4-FFF2-40B4-BE49-F238E27FC236}">
                <a16:creationId xmlns:a16="http://schemas.microsoft.com/office/drawing/2014/main" id="{8FB45034-48B3-43F4-DC27-197388B9C433}"/>
              </a:ext>
            </a:extLst>
          </p:cNvPr>
          <p:cNvSpPr txBox="1"/>
          <p:nvPr/>
        </p:nvSpPr>
        <p:spPr>
          <a:xfrm>
            <a:off x="242078" y="5172670"/>
            <a:ext cx="4756677" cy="3970318"/>
          </a:xfrm>
          <a:prstGeom prst="rect">
            <a:avLst/>
          </a:prstGeom>
          <a:noFill/>
        </p:spPr>
        <p:txBody>
          <a:bodyPr wrap="square">
            <a:spAutoFit/>
          </a:bodyPr>
          <a:lstStyle/>
          <a:p>
            <a:pPr algn="just"/>
            <a:r>
              <a:rPr lang="el-GR" b="0" i="0" dirty="0">
                <a:solidFill>
                  <a:srgbClr val="000000"/>
                </a:solidFill>
                <a:effectLst/>
                <a:latin typeface="Arial" panose="020B0604020202020204" pitchFamily="34" charset="0"/>
              </a:rPr>
              <a:t>     O επιθετικός πόλεμος όμως των Ελλήνων δε θα διαρκέσει για πολύ. Γρήγορα φάνηκε ότι </a:t>
            </a:r>
            <a:r>
              <a:rPr lang="el-GR" b="1" i="0" dirty="0">
                <a:solidFill>
                  <a:srgbClr val="00B050"/>
                </a:solidFill>
                <a:effectLst/>
                <a:latin typeface="Arial" panose="020B0604020202020204" pitchFamily="34" charset="0"/>
              </a:rPr>
              <a:t>οι Σπαρτιάτες </a:t>
            </a:r>
            <a:r>
              <a:rPr lang="el-GR" b="1" i="0" u="sng" dirty="0">
                <a:solidFill>
                  <a:srgbClr val="00B050"/>
                </a:solidFill>
                <a:effectLst/>
                <a:latin typeface="Arial" panose="020B0604020202020204" pitchFamily="34" charset="0"/>
              </a:rPr>
              <a:t>δεν ήταν πρόθυμοι να συνεχίσουν τον αγώνα</a:t>
            </a:r>
            <a:r>
              <a:rPr lang="el-GR" b="1" i="0" dirty="0">
                <a:solidFill>
                  <a:srgbClr val="00B050"/>
                </a:solidFill>
                <a:effectLst/>
                <a:latin typeface="Arial" panose="020B0604020202020204" pitchFamily="34" charset="0"/>
              </a:rPr>
              <a:t> </a:t>
            </a:r>
            <a:r>
              <a:rPr lang="el-GR" b="0" i="0" dirty="0">
                <a:solidFill>
                  <a:srgbClr val="000000"/>
                </a:solidFill>
                <a:effectLst/>
                <a:latin typeface="Arial" panose="020B0604020202020204" pitchFamily="34" charset="0"/>
              </a:rPr>
              <a:t>εναντίον των Περσών. Είχαν πολλά προβλήματα στο ίδιο τους το κράτος, αλλά και στην Πελοπόννησο. Πολλές πόλεις τότε, για να αντιμετωπίσουν τον περσικό κίνδυνο, ζήτησαν βοήθεια από την Αθήνα. O ισχυρός της στόλος αποτελούσε γι' αυτές μεγάλη ασφάλεια. Έτσι έγινε η </a:t>
            </a:r>
            <a:r>
              <a:rPr lang="el-GR" b="1" i="0" u="sng" dirty="0">
                <a:solidFill>
                  <a:srgbClr val="00B050"/>
                </a:solidFill>
                <a:effectLst/>
                <a:latin typeface="Arial" panose="020B0604020202020204" pitchFamily="34" charset="0"/>
              </a:rPr>
              <a:t>Α' Αθηναϊκή συμμαχία </a:t>
            </a:r>
            <a:r>
              <a:rPr lang="el-GR" b="0" i="0" dirty="0">
                <a:solidFill>
                  <a:srgbClr val="000000"/>
                </a:solidFill>
                <a:effectLst/>
                <a:latin typeface="Arial" panose="020B0604020202020204" pitchFamily="34" charset="0"/>
              </a:rPr>
              <a:t>(478 π. Χ.), στην οποία έλαβαν μέρος πολλές παραθαλάσσιες και νησιωτικές πόλεις.</a:t>
            </a:r>
          </a:p>
          <a:p>
            <a:pPr algn="just"/>
            <a:r>
              <a:rPr lang="el-GR" b="0" i="0" dirty="0">
                <a:solidFill>
                  <a:srgbClr val="000000"/>
                </a:solidFill>
                <a:effectLst/>
                <a:latin typeface="Arial" panose="020B0604020202020204" pitchFamily="34" charset="0"/>
              </a:rPr>
              <a:t> </a:t>
            </a:r>
          </a:p>
        </p:txBody>
      </p:sp>
      <p:sp>
        <p:nvSpPr>
          <p:cNvPr id="14" name="TextBox 13">
            <a:extLst>
              <a:ext uri="{FF2B5EF4-FFF2-40B4-BE49-F238E27FC236}">
                <a16:creationId xmlns:a16="http://schemas.microsoft.com/office/drawing/2014/main" id="{D1AA115F-46E0-A180-C8F7-6257A1DA02C6}"/>
              </a:ext>
            </a:extLst>
          </p:cNvPr>
          <p:cNvSpPr txBox="1"/>
          <p:nvPr/>
        </p:nvSpPr>
        <p:spPr>
          <a:xfrm>
            <a:off x="5112398" y="2621739"/>
            <a:ext cx="1745602" cy="2308324"/>
          </a:xfrm>
          <a:prstGeom prst="rect">
            <a:avLst/>
          </a:prstGeom>
          <a:solidFill>
            <a:schemeClr val="accent3">
              <a:lumMod val="20000"/>
              <a:lumOff val="80000"/>
            </a:schemeClr>
          </a:solidFill>
        </p:spPr>
        <p:txBody>
          <a:bodyPr wrap="square">
            <a:spAutoFit/>
          </a:bodyPr>
          <a:lstStyle/>
          <a:p>
            <a:pPr algn="l"/>
            <a:r>
              <a:rPr lang="el-GR" b="1" i="0" dirty="0">
                <a:solidFill>
                  <a:srgbClr val="000000"/>
                </a:solidFill>
                <a:effectLst/>
                <a:latin typeface="Arial" panose="020B0604020202020204" pitchFamily="34" charset="0"/>
              </a:rPr>
              <a:t>η συμμαχία:</a:t>
            </a:r>
            <a:r>
              <a:rPr lang="el-GR" b="0" i="0" dirty="0">
                <a:solidFill>
                  <a:srgbClr val="000000"/>
                </a:solidFill>
                <a:effectLst/>
                <a:latin typeface="Arial" panose="020B0604020202020204" pitchFamily="34" charset="0"/>
              </a:rPr>
              <a:t> η συνεργασία ανθρώπων ή κρατών, για να προστατέψουν τα συμφέροντά τους.</a:t>
            </a:r>
          </a:p>
          <a:p>
            <a:pPr algn="l"/>
            <a:r>
              <a:rPr lang="el-GR" b="0" i="0" dirty="0">
                <a:solidFill>
                  <a:srgbClr val="000000"/>
                </a:solidFill>
                <a:effectLst/>
                <a:latin typeface="Arial" panose="020B0604020202020204" pitchFamily="34" charset="0"/>
              </a:rPr>
              <a:t>........................</a:t>
            </a:r>
          </a:p>
        </p:txBody>
      </p:sp>
      <p:sp>
        <p:nvSpPr>
          <p:cNvPr id="16" name="TextBox 15">
            <a:extLst>
              <a:ext uri="{FF2B5EF4-FFF2-40B4-BE49-F238E27FC236}">
                <a16:creationId xmlns:a16="http://schemas.microsoft.com/office/drawing/2014/main" id="{DD9C894B-A97D-B005-23A3-748E406C64FD}"/>
              </a:ext>
            </a:extLst>
          </p:cNvPr>
          <p:cNvSpPr txBox="1"/>
          <p:nvPr/>
        </p:nvSpPr>
        <p:spPr>
          <a:xfrm>
            <a:off x="5112398" y="4953000"/>
            <a:ext cx="1745602" cy="1754326"/>
          </a:xfrm>
          <a:prstGeom prst="rect">
            <a:avLst/>
          </a:prstGeom>
          <a:solidFill>
            <a:schemeClr val="accent3">
              <a:lumMod val="20000"/>
              <a:lumOff val="80000"/>
            </a:schemeClr>
          </a:solidFill>
        </p:spPr>
        <p:txBody>
          <a:bodyPr wrap="square">
            <a:spAutoFit/>
          </a:bodyPr>
          <a:lstStyle/>
          <a:p>
            <a:pPr algn="l"/>
            <a:r>
              <a:rPr lang="el-GR" b="1" i="0" dirty="0">
                <a:solidFill>
                  <a:srgbClr val="000000"/>
                </a:solidFill>
                <a:effectLst/>
                <a:latin typeface="Arial" panose="020B0604020202020204" pitchFamily="34" charset="0"/>
              </a:rPr>
              <a:t>η ηγεμονία:</a:t>
            </a:r>
            <a:r>
              <a:rPr lang="el-GR" b="0" i="0" dirty="0">
                <a:solidFill>
                  <a:srgbClr val="000000"/>
                </a:solidFill>
                <a:effectLst/>
                <a:latin typeface="Arial" panose="020B0604020202020204" pitchFamily="34" charset="0"/>
              </a:rPr>
              <a:t> η κυριαρχία μιας χώρας πάνω στην άλλη</a:t>
            </a:r>
          </a:p>
          <a:p>
            <a:pPr algn="l"/>
            <a:r>
              <a:rPr lang="el-GR" b="0" i="0" dirty="0">
                <a:solidFill>
                  <a:srgbClr val="000000"/>
                </a:solidFill>
                <a:effectLst/>
                <a:latin typeface="Arial" panose="020B0604020202020204" pitchFamily="34" charset="0"/>
              </a:rPr>
              <a:t>.........................</a:t>
            </a:r>
          </a:p>
        </p:txBody>
      </p:sp>
      <p:pic>
        <p:nvPicPr>
          <p:cNvPr id="5" name="Picture 2" descr="Εικόνα">
            <a:extLst>
              <a:ext uri="{FF2B5EF4-FFF2-40B4-BE49-F238E27FC236}">
                <a16:creationId xmlns:a16="http://schemas.microsoft.com/office/drawing/2014/main" id="{48F8C83A-3891-D8AB-C3B5-05B14AED4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103" y="1621679"/>
            <a:ext cx="8572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54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A12523E4-19FD-C074-52BD-EC7C990E231C}"/>
              </a:ext>
            </a:extLst>
          </p:cNvPr>
          <p:cNvSpPr>
            <a:spLocks noGrp="1"/>
          </p:cNvSpPr>
          <p:nvPr>
            <p:ph type="sldNum" sz="quarter" idx="12"/>
          </p:nvPr>
        </p:nvSpPr>
        <p:spPr/>
        <p:txBody>
          <a:bodyPr/>
          <a:lstStyle/>
          <a:p>
            <a:fld id="{B598B63E-09B7-4847-9700-723D94451773}" type="slidenum">
              <a:rPr lang="en-US" smtClean="0"/>
              <a:t>7</a:t>
            </a:fld>
            <a:endParaRPr lang="en-US"/>
          </a:p>
        </p:txBody>
      </p:sp>
      <p:sp>
        <p:nvSpPr>
          <p:cNvPr id="6" name="TextBox 5">
            <a:extLst>
              <a:ext uri="{FF2B5EF4-FFF2-40B4-BE49-F238E27FC236}">
                <a16:creationId xmlns:a16="http://schemas.microsoft.com/office/drawing/2014/main" id="{48553630-EBBC-635A-52A4-5AD3B9A5F8C9}"/>
              </a:ext>
            </a:extLst>
          </p:cNvPr>
          <p:cNvSpPr txBox="1"/>
          <p:nvPr/>
        </p:nvSpPr>
        <p:spPr>
          <a:xfrm>
            <a:off x="518745" y="661373"/>
            <a:ext cx="5999285" cy="7580665"/>
          </a:xfrm>
          <a:prstGeom prst="rect">
            <a:avLst/>
          </a:prstGeom>
          <a:noFill/>
        </p:spPr>
        <p:txBody>
          <a:bodyPr wrap="square">
            <a:spAutoFit/>
          </a:bodyPr>
          <a:lstStyle/>
          <a:p>
            <a:pPr>
              <a:lnSpc>
                <a:spcPct val="107000"/>
              </a:lnSpc>
              <a:spcAft>
                <a:spcPts val="800"/>
              </a:spcAft>
            </a:pPr>
            <a:r>
              <a:rPr lang="el-GR" sz="2000" u="sng" kern="100" dirty="0">
                <a:effectLst/>
                <a:latin typeface="Times New Roman" panose="02020603050405020304" pitchFamily="18" charset="0"/>
                <a:ea typeface="Calibri" panose="020F0502020204030204" pitchFamily="34" charset="0"/>
                <a:cs typeface="Times New Roman" panose="02020603050405020304" pitchFamily="18" charset="0"/>
              </a:rPr>
              <a:t>Κεφάλαιο 20: Η Αθήνα γίνεται η πιο ισχυρή πόλη</a:t>
            </a:r>
            <a:endParaRPr lang="el-G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Τι έκαναν οι Έλληνες μετά τη νίκη τους στους περσικούς πολέμους; Γιατί;</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Γιατί οι Σπαρτιάτες δεν ήθελαν να συνεχίσουν τον αγώνα εναντίον των Περσών;</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Γιατί δημιουργήθηκε η πρώτη Αθηναϊκή συμμαχία;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Με ποιο τρόπο λειτούργησε η συμμαχία;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Τι στόχο είχε;                                                                                                   Με ποιο τρόπο συγκέντρωνε χρήματα;                                                             Ποιοι τα διαχειρίζονταν αυτά τα χρήματα;                                                                Ποιος κανόνιζε τις υποχρεώσεις της κάθε πόλης;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Γιατί η Α΄ Αθηναϊκή συμμαχία λεγόταν αλλιώς και Δηλιακή;</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Πώς τελείωσε ο πόλεμος κατά των Περσών;</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Πού έγιναν δύο σημαντικές μάχες του συμμαχικού στόλου;                                                                                    Ποιος ήταν ο αρχηγός;                                                                                Ποιοι νίκησαν και ποια ήταν τα αποτελέσματα;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Ποια στάση τήρησαν οι Αθηναίοι απέναντι στους συμμάχους τους και γιατί;</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Ποια ήταν η αντίδραση της Σπάρτης;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926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D82015-0B2E-BA91-55E9-D763AC91B916}"/>
              </a:ext>
            </a:extLst>
          </p:cNvPr>
          <p:cNvSpPr>
            <a:spLocks noGrp="1"/>
          </p:cNvSpPr>
          <p:nvPr>
            <p:ph type="title"/>
          </p:nvPr>
        </p:nvSpPr>
        <p:spPr/>
        <p:txBody>
          <a:bodyPr/>
          <a:lstStyle/>
          <a:p>
            <a:r>
              <a:rPr lang="el-GR" dirty="0"/>
              <a:t> </a:t>
            </a:r>
          </a:p>
        </p:txBody>
      </p:sp>
      <p:sp>
        <p:nvSpPr>
          <p:cNvPr id="4" name="Θέση αριθμού διαφάνειας 3">
            <a:extLst>
              <a:ext uri="{FF2B5EF4-FFF2-40B4-BE49-F238E27FC236}">
                <a16:creationId xmlns:a16="http://schemas.microsoft.com/office/drawing/2014/main" id="{016DC607-CEF6-87BD-0FB3-93C08108825D}"/>
              </a:ext>
            </a:extLst>
          </p:cNvPr>
          <p:cNvSpPr>
            <a:spLocks noGrp="1"/>
          </p:cNvSpPr>
          <p:nvPr>
            <p:ph type="sldNum" sz="quarter" idx="12"/>
          </p:nvPr>
        </p:nvSpPr>
        <p:spPr/>
        <p:txBody>
          <a:bodyPr/>
          <a:lstStyle/>
          <a:p>
            <a:fld id="{B598B63E-09B7-4847-9700-723D94451773}" type="slidenum">
              <a:rPr lang="en-US" smtClean="0"/>
              <a:t>8</a:t>
            </a:fld>
            <a:endParaRPr lang="en-US"/>
          </a:p>
        </p:txBody>
      </p:sp>
      <p:pic>
        <p:nvPicPr>
          <p:cNvPr id="2050" name="Picture 2" descr="1. Η Αθηναϊκή συμμαχία. Στη συμμαχία πήραν μέρος οι πόλεις που φοβούνταν περισσότερο τον περσικό κίνδυνο.">
            <a:extLst>
              <a:ext uri="{FF2B5EF4-FFF2-40B4-BE49-F238E27FC236}">
                <a16:creationId xmlns:a16="http://schemas.microsoft.com/office/drawing/2014/main" id="{6EFA8EE9-4DF2-9B65-2BC7-1A61ECAB0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 y="17108"/>
            <a:ext cx="3338513" cy="27391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196A668-EE87-633E-60AA-588311640A21}"/>
              </a:ext>
            </a:extLst>
          </p:cNvPr>
          <p:cNvSpPr txBox="1"/>
          <p:nvPr/>
        </p:nvSpPr>
        <p:spPr>
          <a:xfrm>
            <a:off x="4073403" y="527405"/>
            <a:ext cx="2486024" cy="2031325"/>
          </a:xfrm>
          <a:prstGeom prst="rect">
            <a:avLst/>
          </a:prstGeom>
          <a:solidFill>
            <a:schemeClr val="accent6">
              <a:lumMod val="40000"/>
              <a:lumOff val="60000"/>
            </a:schemeClr>
          </a:solidFill>
        </p:spPr>
        <p:txBody>
          <a:bodyPr wrap="square">
            <a:spAutoFit/>
          </a:bodyPr>
          <a:lstStyle/>
          <a:p>
            <a:r>
              <a:rPr lang="el-GR" b="1" i="1" dirty="0">
                <a:solidFill>
                  <a:srgbClr val="000000"/>
                </a:solidFill>
                <a:effectLst/>
                <a:latin typeface="Arial" panose="020B0604020202020204" pitchFamily="34" charset="0"/>
              </a:rPr>
              <a:t>1. </a:t>
            </a:r>
            <a:r>
              <a:rPr lang="el-GR" b="0" i="1" dirty="0">
                <a:solidFill>
                  <a:srgbClr val="000000"/>
                </a:solidFill>
                <a:effectLst/>
                <a:latin typeface="Arial" panose="020B0604020202020204" pitchFamily="34" charset="0"/>
              </a:rPr>
              <a:t>Η Αθηναϊκή συμμαχία. Στη συμμαχία πήραν μέρος οι πόλεις που φοβούνταν περισσότερο τον περσικό κίνδυνο.</a:t>
            </a:r>
            <a:endParaRPr lang="el-GR" dirty="0"/>
          </a:p>
        </p:txBody>
      </p:sp>
      <p:sp>
        <p:nvSpPr>
          <p:cNvPr id="10" name="TextBox 9">
            <a:extLst>
              <a:ext uri="{FF2B5EF4-FFF2-40B4-BE49-F238E27FC236}">
                <a16:creationId xmlns:a16="http://schemas.microsoft.com/office/drawing/2014/main" id="{5FEB579E-BCA3-F144-F159-E6C43813695F}"/>
              </a:ext>
            </a:extLst>
          </p:cNvPr>
          <p:cNvSpPr txBox="1"/>
          <p:nvPr/>
        </p:nvSpPr>
        <p:spPr>
          <a:xfrm>
            <a:off x="0" y="2827556"/>
            <a:ext cx="6942625" cy="2862322"/>
          </a:xfrm>
          <a:prstGeom prst="rect">
            <a:avLst/>
          </a:prstGeom>
          <a:noFill/>
        </p:spPr>
        <p:txBody>
          <a:bodyPr wrap="square">
            <a:spAutoFit/>
          </a:bodyPr>
          <a:lstStyle/>
          <a:p>
            <a:r>
              <a:rPr lang="el-GR" b="0" i="0" dirty="0">
                <a:solidFill>
                  <a:srgbClr val="000000"/>
                </a:solidFill>
                <a:effectLst/>
                <a:latin typeface="Arial" panose="020B0604020202020204" pitchFamily="34" charset="0"/>
              </a:rPr>
              <a:t>       Η Συμμαχία έβαλε ως </a:t>
            </a:r>
            <a:r>
              <a:rPr lang="el-GR" b="1" i="0" u="sng" dirty="0">
                <a:solidFill>
                  <a:srgbClr val="00B050"/>
                </a:solidFill>
                <a:effectLst/>
                <a:latin typeface="Arial" panose="020B0604020202020204" pitchFamily="34" charset="0"/>
              </a:rPr>
              <a:t>στόχο</a:t>
            </a:r>
            <a:r>
              <a:rPr lang="el-GR" b="0" i="0" dirty="0">
                <a:solidFill>
                  <a:srgbClr val="000000"/>
                </a:solidFill>
                <a:effectLst/>
                <a:latin typeface="Arial" panose="020B0604020202020204" pitchFamily="34" charset="0"/>
              </a:rPr>
              <a:t> της να προστατεύσει την ελευθερία των πόλεων που ανήκαν σ' αυτή. Για να το πετύχει όμως αυτό, χρειαζόταν </a:t>
            </a:r>
            <a:r>
              <a:rPr lang="el-GR" i="0" u="sng" dirty="0">
                <a:solidFill>
                  <a:srgbClr val="000000"/>
                </a:solidFill>
                <a:effectLst/>
                <a:latin typeface="Arial" panose="020B0604020202020204" pitchFamily="34" charset="0"/>
              </a:rPr>
              <a:t>χρήματα</a:t>
            </a:r>
            <a:r>
              <a:rPr lang="el-GR" b="0" i="0" dirty="0">
                <a:solidFill>
                  <a:srgbClr val="000000"/>
                </a:solidFill>
                <a:effectLst/>
                <a:latin typeface="Arial" panose="020B0604020202020204" pitchFamily="34" charset="0"/>
              </a:rPr>
              <a:t>. Κάθε πόλη έπρεπε να δίνει χρήματα ή πλοία για το συμμαχικό στόλο. </a:t>
            </a:r>
            <a:r>
              <a:rPr lang="el-GR" b="0" i="0" dirty="0" err="1">
                <a:solidFill>
                  <a:srgbClr val="000000"/>
                </a:solidFill>
                <a:effectLst/>
                <a:latin typeface="Arial" panose="020B0604020202020204" pitchFamily="34" charset="0"/>
              </a:rPr>
              <a:t>Oι</a:t>
            </a:r>
            <a:r>
              <a:rPr lang="el-GR" b="0" i="0" dirty="0">
                <a:solidFill>
                  <a:srgbClr val="000000"/>
                </a:solidFill>
                <a:effectLst/>
                <a:latin typeface="Arial" panose="020B0604020202020204" pitchFamily="34" charset="0"/>
              </a:rPr>
              <a:t> αντιπρόσωποι των πόλεων </a:t>
            </a:r>
            <a:r>
              <a:rPr lang="el-GR" b="0" i="0" u="sng" dirty="0">
                <a:solidFill>
                  <a:srgbClr val="000000"/>
                </a:solidFill>
                <a:effectLst/>
                <a:latin typeface="Arial" panose="020B0604020202020204" pitchFamily="34" charset="0"/>
              </a:rPr>
              <a:t>συνεδρίαζαν στο ιερό νησί της Δήλου</a:t>
            </a:r>
            <a:r>
              <a:rPr lang="el-GR" b="0" i="0" dirty="0">
                <a:solidFill>
                  <a:srgbClr val="000000"/>
                </a:solidFill>
                <a:effectLst/>
                <a:latin typeface="Arial" panose="020B0604020202020204" pitchFamily="34" charset="0"/>
              </a:rPr>
              <a:t>. Γι' αυτό η Συμμαχία ονομάστηκε </a:t>
            </a:r>
            <a:r>
              <a:rPr lang="el-GR" b="0" i="0" u="sng" dirty="0">
                <a:solidFill>
                  <a:srgbClr val="000000"/>
                </a:solidFill>
                <a:effectLst/>
                <a:latin typeface="Arial" panose="020B0604020202020204" pitchFamily="34" charset="0"/>
              </a:rPr>
              <a:t>Δηλιακή</a:t>
            </a:r>
            <a:r>
              <a:rPr lang="el-GR" b="0" i="0" dirty="0">
                <a:solidFill>
                  <a:srgbClr val="000000"/>
                </a:solidFill>
                <a:effectLst/>
                <a:latin typeface="Arial" panose="020B0604020202020204" pitchFamily="34" charset="0"/>
              </a:rPr>
              <a:t>. Τα χρήματα τα διαχειρίζονταν 10 Αθηναίοι που ονομάζονταν </a:t>
            </a:r>
            <a:r>
              <a:rPr lang="el-GR" b="0" i="0" u="sng" dirty="0" err="1">
                <a:solidFill>
                  <a:srgbClr val="000000"/>
                </a:solidFill>
                <a:effectLst/>
                <a:latin typeface="Arial" panose="020B0604020202020204" pitchFamily="34" charset="0"/>
              </a:rPr>
              <a:t>ελληνοταμίες</a:t>
            </a:r>
            <a:r>
              <a:rPr lang="el-GR" b="0" i="0" dirty="0">
                <a:solidFill>
                  <a:srgbClr val="000000"/>
                </a:solidFill>
                <a:effectLst/>
                <a:latin typeface="Arial" panose="020B0604020202020204" pitchFamily="34" charset="0"/>
              </a:rPr>
              <a:t>. O </a:t>
            </a:r>
            <a:r>
              <a:rPr lang="el-GR" b="0" i="0" u="sng" dirty="0">
                <a:solidFill>
                  <a:srgbClr val="000000"/>
                </a:solidFill>
                <a:effectLst/>
                <a:latin typeface="Arial" panose="020B0604020202020204" pitchFamily="34" charset="0"/>
              </a:rPr>
              <a:t>Αριστείδης</a:t>
            </a:r>
            <a:r>
              <a:rPr lang="el-GR" b="0" i="0" dirty="0">
                <a:solidFill>
                  <a:srgbClr val="000000"/>
                </a:solidFill>
                <a:effectLst/>
                <a:latin typeface="Arial" panose="020B0604020202020204" pitchFamily="34" charset="0"/>
              </a:rPr>
              <a:t> ανέλαβε να κανονίσει τις υποχρεώσεις που θα είχε η κάθε πόλη. Τα κατάφερε τόσο καλά, που καμιά δεν είχε παράπονο. Όλες ήταν ίσες. Από τότε ο Αριστείδης ονομάστηκε δίκαιος.</a:t>
            </a:r>
            <a:endParaRPr lang="el-GR" dirty="0"/>
          </a:p>
        </p:txBody>
      </p:sp>
      <p:sp>
        <p:nvSpPr>
          <p:cNvPr id="12" name="TextBox 11">
            <a:extLst>
              <a:ext uri="{FF2B5EF4-FFF2-40B4-BE49-F238E27FC236}">
                <a16:creationId xmlns:a16="http://schemas.microsoft.com/office/drawing/2014/main" id="{DE0DA464-EBF9-8564-1599-75430B756895}"/>
              </a:ext>
            </a:extLst>
          </p:cNvPr>
          <p:cNvSpPr txBox="1"/>
          <p:nvPr/>
        </p:nvSpPr>
        <p:spPr>
          <a:xfrm>
            <a:off x="84625" y="5647171"/>
            <a:ext cx="6858000" cy="3970318"/>
          </a:xfrm>
          <a:prstGeom prst="rect">
            <a:avLst/>
          </a:prstGeom>
          <a:noFill/>
        </p:spPr>
        <p:txBody>
          <a:bodyPr wrap="square">
            <a:spAutoFit/>
          </a:bodyPr>
          <a:lstStyle/>
          <a:p>
            <a:r>
              <a:rPr lang="el-GR" b="0" i="0" dirty="0">
                <a:solidFill>
                  <a:srgbClr val="000000"/>
                </a:solidFill>
                <a:effectLst/>
                <a:latin typeface="Arial" panose="020B0604020202020204" pitchFamily="34" charset="0"/>
              </a:rPr>
              <a:t>    O συμμαχικός στόλος </a:t>
            </a:r>
            <a:r>
              <a:rPr lang="el-GR" b="0" i="0" u="sng" dirty="0">
                <a:solidFill>
                  <a:srgbClr val="000000"/>
                </a:solidFill>
                <a:effectLst/>
                <a:latin typeface="Arial" panose="020B0604020202020204" pitchFamily="34" charset="0"/>
              </a:rPr>
              <a:t>με αρχηγό τον Κίμωνα </a:t>
            </a:r>
            <a:r>
              <a:rPr lang="el-GR" b="0" i="0" dirty="0">
                <a:solidFill>
                  <a:srgbClr val="000000"/>
                </a:solidFill>
                <a:effectLst/>
                <a:latin typeface="Arial" panose="020B0604020202020204" pitchFamily="34" charset="0"/>
              </a:rPr>
              <a:t>στράφηκε εναντίον των Περσών, τους οποίους τελικά νίκησε στον </a:t>
            </a:r>
            <a:r>
              <a:rPr lang="el-GR" b="1" i="0" u="sng" dirty="0" err="1">
                <a:solidFill>
                  <a:srgbClr val="00B050"/>
                </a:solidFill>
                <a:effectLst/>
                <a:latin typeface="Arial" panose="020B0604020202020204" pitchFamily="34" charset="0"/>
              </a:rPr>
              <a:t>Ευρυμέδοντα</a:t>
            </a:r>
            <a:r>
              <a:rPr lang="el-GR" b="1" i="0" u="sng" dirty="0">
                <a:solidFill>
                  <a:srgbClr val="00B050"/>
                </a:solidFill>
                <a:effectLst/>
                <a:latin typeface="Arial" panose="020B0604020202020204" pitchFamily="34" charset="0"/>
              </a:rPr>
              <a:t> ποταμό </a:t>
            </a:r>
            <a:r>
              <a:rPr lang="el-GR" b="0" i="0" dirty="0">
                <a:solidFill>
                  <a:srgbClr val="000000"/>
                </a:solidFill>
                <a:effectLst/>
                <a:latin typeface="Arial" panose="020B0604020202020204" pitchFamily="34" charset="0"/>
              </a:rPr>
              <a:t>(465 π. Χ.). Λίγα χρόνια αργότερα σε μια εκστρατεία </a:t>
            </a:r>
            <a:r>
              <a:rPr lang="el-GR" b="1" i="0" u="sng" dirty="0">
                <a:solidFill>
                  <a:srgbClr val="00B050"/>
                </a:solidFill>
                <a:effectLst/>
                <a:latin typeface="Arial" panose="020B0604020202020204" pitchFamily="34" charset="0"/>
              </a:rPr>
              <a:t>στη Κύπρο</a:t>
            </a:r>
            <a:r>
              <a:rPr lang="el-GR" b="0" i="0" dirty="0">
                <a:solidFill>
                  <a:srgbClr val="000000"/>
                </a:solidFill>
                <a:effectLst/>
                <a:latin typeface="Arial" panose="020B0604020202020204" pitchFamily="34" charset="0"/>
              </a:rPr>
              <a:t>, ο Κίμωνας σκοτώθηκε πολεμώντας εναντίον των Περσών. </a:t>
            </a:r>
            <a:r>
              <a:rPr lang="el-GR" b="0" i="0" dirty="0" err="1">
                <a:solidFill>
                  <a:srgbClr val="000000"/>
                </a:solidFill>
                <a:effectLst/>
                <a:latin typeface="Arial" panose="020B0604020202020204" pitchFamily="34" charset="0"/>
              </a:rPr>
              <a:t>Oι</a:t>
            </a:r>
            <a:r>
              <a:rPr lang="el-GR" b="0" i="0" dirty="0">
                <a:solidFill>
                  <a:srgbClr val="000000"/>
                </a:solidFill>
                <a:effectLst/>
                <a:latin typeface="Arial" panose="020B0604020202020204" pitchFamily="34" charset="0"/>
              </a:rPr>
              <a:t> Αθηναίοι, χωρίς τον αρχηγό τους, συνέχισαν τη μάχη και νίκησαν. </a:t>
            </a:r>
            <a:r>
              <a:rPr lang="el-GR" b="0" i="0" u="sng" dirty="0" err="1">
                <a:solidFill>
                  <a:srgbClr val="000000"/>
                </a:solidFill>
                <a:effectLst/>
                <a:latin typeface="Arial" panose="020B0604020202020204" pitchFamily="34" charset="0"/>
              </a:rPr>
              <a:t>Oι</a:t>
            </a:r>
            <a:r>
              <a:rPr lang="el-GR" b="0" i="0" u="sng" dirty="0">
                <a:solidFill>
                  <a:srgbClr val="000000"/>
                </a:solidFill>
                <a:effectLst/>
                <a:latin typeface="Arial" panose="020B0604020202020204" pitchFamily="34" charset="0"/>
              </a:rPr>
              <a:t> Πέρσες υπέγραψαν ειρήνη </a:t>
            </a:r>
            <a:r>
              <a:rPr lang="el-GR" b="0" i="0" dirty="0">
                <a:solidFill>
                  <a:srgbClr val="000000"/>
                </a:solidFill>
                <a:effectLst/>
                <a:latin typeface="Arial" panose="020B0604020202020204" pitchFamily="34" charset="0"/>
              </a:rPr>
              <a:t>(448 π. Χ.), με την οποία οι ελληνικές πόλεις της Μικράς Ασίας εξασφάλισαν την ελευθερία τους. </a:t>
            </a:r>
            <a:r>
              <a:rPr lang="el-GR" b="0" i="0" u="sng" dirty="0">
                <a:solidFill>
                  <a:srgbClr val="000000"/>
                </a:solidFill>
                <a:effectLst/>
                <a:latin typeface="Arial" panose="020B0604020202020204" pitchFamily="34" charset="0"/>
              </a:rPr>
              <a:t>Η δύναμη της Αθήνας </a:t>
            </a:r>
            <a:r>
              <a:rPr lang="el-GR" b="0" i="0" dirty="0">
                <a:solidFill>
                  <a:srgbClr val="000000"/>
                </a:solidFill>
                <a:effectLst/>
                <a:latin typeface="Arial" panose="020B0604020202020204" pitchFamily="34" charset="0"/>
              </a:rPr>
              <a:t>συνεχώς</a:t>
            </a:r>
            <a:r>
              <a:rPr lang="el-GR" b="0" i="0" u="sng" dirty="0">
                <a:solidFill>
                  <a:srgbClr val="000000"/>
                </a:solidFill>
                <a:effectLst/>
                <a:latin typeface="Arial" panose="020B0604020202020204" pitchFamily="34" charset="0"/>
              </a:rPr>
              <a:t> αυξανόταν.</a:t>
            </a:r>
            <a:r>
              <a:rPr lang="el-GR" b="0" i="0" dirty="0">
                <a:solidFill>
                  <a:srgbClr val="000000"/>
                </a:solidFill>
                <a:effectLst/>
                <a:latin typeface="Arial" panose="020B0604020202020204" pitchFamily="34" charset="0"/>
              </a:rPr>
              <a:t> Τα αθηναϊκά πλοία έπλεαν σ' όλη τη Μεσόγειο. O </a:t>
            </a:r>
            <a:r>
              <a:rPr lang="el-GR" b="0" i="0" u="sng" dirty="0">
                <a:solidFill>
                  <a:srgbClr val="000000"/>
                </a:solidFill>
                <a:effectLst/>
                <a:latin typeface="Arial" panose="020B0604020202020204" pitchFamily="34" charset="0"/>
              </a:rPr>
              <a:t>Πειραιάς</a:t>
            </a:r>
            <a:r>
              <a:rPr lang="el-GR" b="0" i="0" dirty="0">
                <a:solidFill>
                  <a:srgbClr val="000000"/>
                </a:solidFill>
                <a:effectLst/>
                <a:latin typeface="Arial" panose="020B0604020202020204" pitchFamily="34" charset="0"/>
              </a:rPr>
              <a:t> έγινε το πιο </a:t>
            </a:r>
            <a:r>
              <a:rPr lang="el-GR" b="0" i="0" u="sng" dirty="0">
                <a:solidFill>
                  <a:srgbClr val="000000"/>
                </a:solidFill>
                <a:effectLst/>
                <a:latin typeface="Arial" panose="020B0604020202020204" pitchFamily="34" charset="0"/>
              </a:rPr>
              <a:t>μεγάλο λιμάνι</a:t>
            </a:r>
            <a:r>
              <a:rPr lang="el-GR" b="0" i="0" dirty="0">
                <a:solidFill>
                  <a:srgbClr val="000000"/>
                </a:solidFill>
                <a:effectLst/>
                <a:latin typeface="Arial" panose="020B0604020202020204" pitchFamily="34" charset="0"/>
              </a:rPr>
              <a:t>.</a:t>
            </a:r>
            <a:r>
              <a:rPr lang="el-GR" dirty="0">
                <a:solidFill>
                  <a:srgbClr val="000000"/>
                </a:solidFill>
                <a:latin typeface="Arial" panose="020B0604020202020204" pitchFamily="34" charset="0"/>
              </a:rPr>
              <a:t> </a:t>
            </a:r>
            <a:r>
              <a:rPr lang="el-GR" b="0" i="0" dirty="0">
                <a:solidFill>
                  <a:srgbClr val="000000"/>
                </a:solidFill>
                <a:effectLst/>
                <a:latin typeface="Arial" panose="020B0604020202020204" pitchFamily="34" charset="0"/>
              </a:rPr>
              <a:t>Αυτά έκαναν τους Αθηναίους </a:t>
            </a:r>
            <a:r>
              <a:rPr lang="el-GR" b="0" i="0" u="sng" dirty="0">
                <a:solidFill>
                  <a:srgbClr val="000000"/>
                </a:solidFill>
                <a:effectLst/>
                <a:latin typeface="Arial" panose="020B0604020202020204" pitchFamily="34" charset="0"/>
              </a:rPr>
              <a:t>να μη συμπεριφέρονται με καλό τρόπο στους συμμάχους τους</a:t>
            </a:r>
            <a:r>
              <a:rPr lang="el-GR" b="0" i="0" dirty="0">
                <a:solidFill>
                  <a:srgbClr val="000000"/>
                </a:solidFill>
                <a:effectLst/>
                <a:latin typeface="Arial" panose="020B0604020202020204" pitchFamily="34" charset="0"/>
              </a:rPr>
              <a:t>. Μετέφεραν μάλιστα </a:t>
            </a:r>
            <a:r>
              <a:rPr lang="el-GR" b="0" i="0" u="sng" dirty="0">
                <a:solidFill>
                  <a:srgbClr val="000000"/>
                </a:solidFill>
                <a:effectLst/>
                <a:latin typeface="Arial" panose="020B0604020202020204" pitchFamily="34" charset="0"/>
              </a:rPr>
              <a:t>το ταμείο της Συμμαχίας </a:t>
            </a:r>
            <a:r>
              <a:rPr lang="el-GR" b="0" i="0" dirty="0">
                <a:solidFill>
                  <a:srgbClr val="000000"/>
                </a:solidFill>
                <a:effectLst/>
                <a:latin typeface="Arial" panose="020B0604020202020204" pitchFamily="34" charset="0"/>
              </a:rPr>
              <a:t>από τη Δήλο </a:t>
            </a:r>
            <a:r>
              <a:rPr lang="el-GR" b="0" i="0" u="sng" dirty="0">
                <a:solidFill>
                  <a:srgbClr val="000000"/>
                </a:solidFill>
                <a:effectLst/>
                <a:latin typeface="Arial" panose="020B0604020202020204" pitchFamily="34" charset="0"/>
              </a:rPr>
              <a:t>στην Αθήνα.</a:t>
            </a:r>
            <a:r>
              <a:rPr lang="el-GR" b="0" i="0" dirty="0">
                <a:solidFill>
                  <a:srgbClr val="000000"/>
                </a:solidFill>
                <a:effectLst/>
                <a:latin typeface="Arial" panose="020B0604020202020204" pitchFamily="34" charset="0"/>
              </a:rPr>
              <a:t> </a:t>
            </a:r>
            <a:r>
              <a:rPr lang="el-GR" b="0" i="0" dirty="0" err="1">
                <a:solidFill>
                  <a:srgbClr val="000000"/>
                </a:solidFill>
                <a:effectLst/>
                <a:latin typeface="Arial" panose="020B0604020202020204" pitchFamily="34" charset="0"/>
              </a:rPr>
              <a:t>Oι</a:t>
            </a:r>
            <a:r>
              <a:rPr lang="el-GR" b="0" i="0" dirty="0">
                <a:solidFill>
                  <a:srgbClr val="000000"/>
                </a:solidFill>
                <a:effectLst/>
                <a:latin typeface="Arial" panose="020B0604020202020204" pitchFamily="34" charset="0"/>
              </a:rPr>
              <a:t> σύμμαχοι άρχισαν να έχουν παράπονα. Ήταν φανερό ότι η Συμμαχία είχε καταλήξει να είναι </a:t>
            </a:r>
            <a:r>
              <a:rPr lang="el-GR" b="0" i="1" dirty="0">
                <a:solidFill>
                  <a:srgbClr val="000000"/>
                </a:solidFill>
                <a:effectLst/>
                <a:latin typeface="Arial" panose="020B0604020202020204" pitchFamily="34" charset="0"/>
              </a:rPr>
              <a:t>ηγεμονία</a:t>
            </a:r>
            <a:r>
              <a:rPr lang="el-GR" b="0" i="0" dirty="0">
                <a:solidFill>
                  <a:srgbClr val="000000"/>
                </a:solidFill>
                <a:effectLst/>
                <a:latin typeface="Arial" panose="020B0604020202020204" pitchFamily="34" charset="0"/>
              </a:rPr>
              <a:t> της Αθήνας</a:t>
            </a:r>
            <a:endParaRPr lang="el-GR" dirty="0"/>
          </a:p>
        </p:txBody>
      </p:sp>
    </p:spTree>
    <p:extLst>
      <p:ext uri="{BB962C8B-B14F-4D97-AF65-F5344CB8AC3E}">
        <p14:creationId xmlns:p14="http://schemas.microsoft.com/office/powerpoint/2010/main" val="124925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DCB55551-E2B1-E1B9-6A19-E21CE8A99C00}"/>
              </a:ext>
            </a:extLst>
          </p:cNvPr>
          <p:cNvSpPr>
            <a:spLocks noGrp="1"/>
          </p:cNvSpPr>
          <p:nvPr>
            <p:ph type="sldNum" sz="quarter" idx="12"/>
          </p:nvPr>
        </p:nvSpPr>
        <p:spPr/>
        <p:txBody>
          <a:bodyPr/>
          <a:lstStyle/>
          <a:p>
            <a:fld id="{B598B63E-09B7-4847-9700-723D94451773}" type="slidenum">
              <a:rPr lang="en-US" smtClean="0"/>
              <a:t>9</a:t>
            </a:fld>
            <a:endParaRPr lang="en-US"/>
          </a:p>
        </p:txBody>
      </p:sp>
      <p:sp>
        <p:nvSpPr>
          <p:cNvPr id="6" name="TextBox 5">
            <a:extLst>
              <a:ext uri="{FF2B5EF4-FFF2-40B4-BE49-F238E27FC236}">
                <a16:creationId xmlns:a16="http://schemas.microsoft.com/office/drawing/2014/main" id="{D2E09625-4599-19FA-23A8-A9585EC027FA}"/>
              </a:ext>
            </a:extLst>
          </p:cNvPr>
          <p:cNvSpPr txBox="1"/>
          <p:nvPr/>
        </p:nvSpPr>
        <p:spPr>
          <a:xfrm>
            <a:off x="401515" y="474675"/>
            <a:ext cx="6456485" cy="646331"/>
          </a:xfrm>
          <a:prstGeom prst="rect">
            <a:avLst/>
          </a:prstGeom>
          <a:noFill/>
        </p:spPr>
        <p:txBody>
          <a:bodyPr wrap="square">
            <a:spAutoFit/>
          </a:bodyPr>
          <a:lstStyle/>
          <a:p>
            <a:r>
              <a:rPr lang="el-GR" b="0" i="0" dirty="0">
                <a:solidFill>
                  <a:srgbClr val="000000"/>
                </a:solidFill>
                <a:effectLst/>
                <a:latin typeface="Arial" panose="020B0604020202020204" pitchFamily="34" charset="0"/>
              </a:rPr>
              <a:t>  Η Σπάρτη, βλέποντας τη δύναμη της Αθήνας να μεγαλώνει, θέλησε να πάρει με το μέρος της τις δυσαρεστημένες πόλεις.</a:t>
            </a:r>
            <a:endParaRPr lang="el-GR" dirty="0"/>
          </a:p>
        </p:txBody>
      </p:sp>
      <p:pic>
        <p:nvPicPr>
          <p:cNvPr id="3074" name="Picture 2" descr="2. O αρχαιολογικός χώρος της Τήλου. Στο ναό του Απόλλωνα συγκεντρώνονταν οι αντιπρόσωποι των πόλεων.">
            <a:extLst>
              <a:ext uri="{FF2B5EF4-FFF2-40B4-BE49-F238E27FC236}">
                <a16:creationId xmlns:a16="http://schemas.microsoft.com/office/drawing/2014/main" id="{30526BD7-0F99-B1CD-1212-7F6FE7E42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64" y="1133207"/>
            <a:ext cx="4611565" cy="25395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9672A5-8C79-3F5C-1658-109D2BC04CFF}"/>
              </a:ext>
            </a:extLst>
          </p:cNvPr>
          <p:cNvSpPr txBox="1"/>
          <p:nvPr/>
        </p:nvSpPr>
        <p:spPr>
          <a:xfrm>
            <a:off x="4843463" y="1133207"/>
            <a:ext cx="1844920" cy="3139321"/>
          </a:xfrm>
          <a:prstGeom prst="rect">
            <a:avLst/>
          </a:prstGeom>
          <a:solidFill>
            <a:schemeClr val="accent6">
              <a:lumMod val="40000"/>
              <a:lumOff val="60000"/>
            </a:schemeClr>
          </a:solidFill>
        </p:spPr>
        <p:txBody>
          <a:bodyPr wrap="square">
            <a:spAutoFit/>
          </a:bodyPr>
          <a:lstStyle/>
          <a:p>
            <a:pPr algn="just"/>
            <a:r>
              <a:rPr lang="el-GR" b="0" i="1" dirty="0">
                <a:solidFill>
                  <a:srgbClr val="000000"/>
                </a:solidFill>
                <a:effectLst/>
                <a:latin typeface="Arial" panose="020B0604020202020204" pitchFamily="34" charset="0"/>
              </a:rPr>
              <a:t>O αρχαιολογικός χώρος της Τήλου. Στο ναό του Απόλλωνα συγκεντρώνονταν οι αντιπρόσωποι των πόλεων.</a:t>
            </a:r>
          </a:p>
          <a:p>
            <a:br>
              <a:rPr lang="el-GR" dirty="0"/>
            </a:br>
            <a:endParaRPr lang="el-GR" dirty="0"/>
          </a:p>
        </p:txBody>
      </p:sp>
      <p:sp>
        <p:nvSpPr>
          <p:cNvPr id="12" name="TextBox 11">
            <a:extLst>
              <a:ext uri="{FF2B5EF4-FFF2-40B4-BE49-F238E27FC236}">
                <a16:creationId xmlns:a16="http://schemas.microsoft.com/office/drawing/2014/main" id="{AC02FEB8-03FB-EF8E-687D-F42184906F06}"/>
              </a:ext>
            </a:extLst>
          </p:cNvPr>
          <p:cNvSpPr txBox="1"/>
          <p:nvPr/>
        </p:nvSpPr>
        <p:spPr>
          <a:xfrm>
            <a:off x="335573" y="3752781"/>
            <a:ext cx="3452446" cy="923330"/>
          </a:xfrm>
          <a:prstGeom prst="rect">
            <a:avLst/>
          </a:prstGeom>
          <a:noFill/>
        </p:spPr>
        <p:txBody>
          <a:bodyPr wrap="square">
            <a:spAutoFit/>
          </a:bodyPr>
          <a:lstStyle/>
          <a:p>
            <a:pPr algn="just"/>
            <a:r>
              <a:rPr lang="el-GR" b="0" i="0" dirty="0">
                <a:solidFill>
                  <a:srgbClr val="831717"/>
                </a:solidFill>
                <a:effectLst/>
                <a:latin typeface="Arial" panose="020B0604020202020204" pitchFamily="34" charset="0"/>
              </a:rPr>
              <a:t>παράθεμα 1</a:t>
            </a:r>
          </a:p>
          <a:p>
            <a:br>
              <a:rPr lang="el-GR" dirty="0"/>
            </a:br>
            <a:endParaRPr lang="el-GR" dirty="0"/>
          </a:p>
        </p:txBody>
      </p:sp>
      <p:sp>
        <p:nvSpPr>
          <p:cNvPr id="14" name="TextBox 13">
            <a:extLst>
              <a:ext uri="{FF2B5EF4-FFF2-40B4-BE49-F238E27FC236}">
                <a16:creationId xmlns:a16="http://schemas.microsoft.com/office/drawing/2014/main" id="{6D27FE9B-EE16-E787-E59F-AFF3700D4BAE}"/>
              </a:ext>
            </a:extLst>
          </p:cNvPr>
          <p:cNvSpPr txBox="1"/>
          <p:nvPr/>
        </p:nvSpPr>
        <p:spPr>
          <a:xfrm>
            <a:off x="1702777" y="3749811"/>
            <a:ext cx="3452446" cy="369332"/>
          </a:xfrm>
          <a:prstGeom prst="rect">
            <a:avLst/>
          </a:prstGeom>
          <a:noFill/>
        </p:spPr>
        <p:txBody>
          <a:bodyPr wrap="square">
            <a:spAutoFit/>
          </a:bodyPr>
          <a:lstStyle/>
          <a:p>
            <a:r>
              <a:rPr lang="el-GR" b="1" i="0" dirty="0">
                <a:solidFill>
                  <a:srgbClr val="000000"/>
                </a:solidFill>
                <a:effectLst/>
                <a:latin typeface="Arial" panose="020B0604020202020204" pitchFamily="34" charset="0"/>
              </a:rPr>
              <a:t>Το τέλος του Παυσανία</a:t>
            </a:r>
            <a:endParaRPr lang="el-GR" dirty="0"/>
          </a:p>
        </p:txBody>
      </p:sp>
      <p:sp>
        <p:nvSpPr>
          <p:cNvPr id="16" name="TextBox 15">
            <a:extLst>
              <a:ext uri="{FF2B5EF4-FFF2-40B4-BE49-F238E27FC236}">
                <a16:creationId xmlns:a16="http://schemas.microsoft.com/office/drawing/2014/main" id="{FFB4A89E-9200-C275-263E-60A93D6F7D10}"/>
              </a:ext>
            </a:extLst>
          </p:cNvPr>
          <p:cNvSpPr txBox="1"/>
          <p:nvPr/>
        </p:nvSpPr>
        <p:spPr>
          <a:xfrm>
            <a:off x="139211" y="4151531"/>
            <a:ext cx="5070598" cy="2308324"/>
          </a:xfrm>
          <a:prstGeom prst="rect">
            <a:avLst/>
          </a:prstGeom>
          <a:noFill/>
        </p:spPr>
        <p:txBody>
          <a:bodyPr wrap="square">
            <a:spAutoFit/>
          </a:bodyPr>
          <a:lstStyle/>
          <a:p>
            <a:r>
              <a:rPr lang="el-GR" b="0" i="0" dirty="0">
                <a:solidFill>
                  <a:srgbClr val="000000"/>
                </a:solidFill>
                <a:effectLst/>
                <a:latin typeface="Arial" panose="020B0604020202020204" pitchFamily="34" charset="0"/>
              </a:rPr>
              <a:t>O Παυσανίας, ενώ ήταν αρχηγός ελληνικού στόλου, κατηγορήθηκε πως πρόδωσε την πατρίδα του και ήρθε σε συνεννόηση με τους Πέρσες για να τους παραδώσει την Ελλάδα. Φαίνεται πως ο απλός Σπαρτιάτης θαμπώθηκε από τον πλούτο και την πολυτέλεια των Περσών και άρχισε να φοράει περσικά ρούχα και να συμπεριφέρεται σαν Πέρσης αρχηγός. </a:t>
            </a:r>
            <a:endParaRPr lang="el-GR" dirty="0"/>
          </a:p>
        </p:txBody>
      </p:sp>
      <p:sp>
        <p:nvSpPr>
          <p:cNvPr id="18" name="TextBox 17">
            <a:extLst>
              <a:ext uri="{FF2B5EF4-FFF2-40B4-BE49-F238E27FC236}">
                <a16:creationId xmlns:a16="http://schemas.microsoft.com/office/drawing/2014/main" id="{2F20E190-631D-7371-D8E0-928F42A859A9}"/>
              </a:ext>
            </a:extLst>
          </p:cNvPr>
          <p:cNvSpPr txBox="1"/>
          <p:nvPr/>
        </p:nvSpPr>
        <p:spPr>
          <a:xfrm>
            <a:off x="139211" y="8641001"/>
            <a:ext cx="6718789" cy="923330"/>
          </a:xfrm>
          <a:prstGeom prst="rect">
            <a:avLst/>
          </a:prstGeom>
          <a:noFill/>
        </p:spPr>
        <p:txBody>
          <a:bodyPr wrap="square">
            <a:spAutoFit/>
          </a:bodyPr>
          <a:lstStyle/>
          <a:p>
            <a:pPr algn="just"/>
            <a:r>
              <a:rPr lang="el-GR" b="0" i="0" u="sng" dirty="0">
                <a:solidFill>
                  <a:srgbClr val="000000"/>
                </a:solidFill>
                <a:effectLst/>
                <a:latin typeface="Arial" panose="020B0604020202020204" pitchFamily="34" charset="0"/>
              </a:rPr>
              <a:t> ο ικέτης:</a:t>
            </a:r>
            <a:r>
              <a:rPr lang="el-GR" b="0" i="0" dirty="0">
                <a:solidFill>
                  <a:srgbClr val="000000"/>
                </a:solidFill>
                <a:effectLst/>
                <a:latin typeface="Arial" panose="020B0604020202020204" pitchFamily="34" charset="0"/>
              </a:rPr>
              <a:t> αυτός που ζητούσε τη βοήθεια ή την προστασία</a:t>
            </a:r>
          </a:p>
          <a:p>
            <a:pPr algn="just"/>
            <a:r>
              <a:rPr lang="el-GR" b="0" i="0" dirty="0">
                <a:solidFill>
                  <a:srgbClr val="000000"/>
                </a:solidFill>
                <a:effectLst/>
                <a:latin typeface="Arial" panose="020B0604020202020204" pitchFamily="34" charset="0"/>
              </a:rPr>
              <a:t>των θεών και θεωρούνταν ιερό πρόσωπο. </a:t>
            </a:r>
          </a:p>
          <a:p>
            <a:pPr algn="just"/>
            <a:r>
              <a:rPr lang="el-GR" b="0" i="1" dirty="0" err="1">
                <a:solidFill>
                  <a:srgbClr val="000000"/>
                </a:solidFill>
                <a:effectLst/>
                <a:latin typeface="Arial" panose="020B0604020202020204" pitchFamily="34" charset="0"/>
              </a:rPr>
              <a:t>Κορνήλιος</a:t>
            </a:r>
            <a:r>
              <a:rPr lang="el-GR" b="0" i="1" dirty="0">
                <a:solidFill>
                  <a:srgbClr val="000000"/>
                </a:solidFill>
                <a:effectLst/>
                <a:latin typeface="Arial" panose="020B0604020202020204" pitchFamily="34" charset="0"/>
              </a:rPr>
              <a:t> </a:t>
            </a:r>
            <a:r>
              <a:rPr lang="el-GR" b="0" i="1" dirty="0" err="1">
                <a:solidFill>
                  <a:srgbClr val="000000"/>
                </a:solidFill>
                <a:effectLst/>
                <a:latin typeface="Arial" panose="020B0604020202020204" pitchFamily="34" charset="0"/>
              </a:rPr>
              <a:t>Νέπωτας</a:t>
            </a:r>
            <a:r>
              <a:rPr lang="el-GR" b="0" i="1" dirty="0">
                <a:solidFill>
                  <a:srgbClr val="000000"/>
                </a:solidFill>
                <a:effectLst/>
                <a:latin typeface="Arial" panose="020B0604020202020204" pitchFamily="34" charset="0"/>
              </a:rPr>
              <a:t>, Παυσανίας, (διασκευή)</a:t>
            </a:r>
            <a:endParaRPr lang="el-GR" b="0" i="0" dirty="0">
              <a:solidFill>
                <a:srgbClr val="000000"/>
              </a:solidFill>
              <a:effectLst/>
              <a:latin typeface="Arial" panose="020B0604020202020204" pitchFamily="34" charset="0"/>
            </a:endParaRPr>
          </a:p>
        </p:txBody>
      </p:sp>
      <p:pic>
        <p:nvPicPr>
          <p:cNvPr id="19" name="Picture 2" descr="3. Ο Παυσανίας, αρχηγός των Ελλήνων στη μάχη των Πλαταιών">
            <a:extLst>
              <a:ext uri="{FF2B5EF4-FFF2-40B4-BE49-F238E27FC236}">
                <a16:creationId xmlns:a16="http://schemas.microsoft.com/office/drawing/2014/main" id="{099A4DF0-7573-EC6F-D63A-E07684E4F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223" y="4425254"/>
            <a:ext cx="1330788" cy="185591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14AB9AC-197A-200A-1060-C58006B2D5C7}"/>
              </a:ext>
            </a:extLst>
          </p:cNvPr>
          <p:cNvSpPr txBox="1"/>
          <p:nvPr/>
        </p:nvSpPr>
        <p:spPr>
          <a:xfrm>
            <a:off x="154415" y="6332677"/>
            <a:ext cx="6296575" cy="2308324"/>
          </a:xfrm>
          <a:prstGeom prst="rect">
            <a:avLst/>
          </a:prstGeom>
          <a:noFill/>
        </p:spPr>
        <p:txBody>
          <a:bodyPr wrap="square">
            <a:spAutoFit/>
          </a:bodyPr>
          <a:lstStyle/>
          <a:p>
            <a:r>
              <a:rPr lang="el-GR" b="0" i="0" dirty="0">
                <a:solidFill>
                  <a:srgbClr val="000000"/>
                </a:solidFill>
                <a:effectLst/>
                <a:latin typeface="Arial" panose="020B0604020202020204" pitchFamily="34" charset="0"/>
              </a:rPr>
              <a:t>Τότε οι άρχοντες της Σπάρτης τού ζήτησαν να γυρίσει πίσω και τον καταδίκασαν σε θάνατο. Εκείνος κατέφυγε ικέτης* στο ναό της </a:t>
            </a:r>
            <a:r>
              <a:rPr lang="el-GR" b="0" i="0" dirty="0" err="1">
                <a:solidFill>
                  <a:srgbClr val="000000"/>
                </a:solidFill>
                <a:effectLst/>
                <a:latin typeface="Arial" panose="020B0604020202020204" pitchFamily="34" charset="0"/>
              </a:rPr>
              <a:t>Χαλκιοίκου</a:t>
            </a:r>
            <a:r>
              <a:rPr lang="el-GR" b="0" i="0" dirty="0">
                <a:solidFill>
                  <a:srgbClr val="000000"/>
                </a:solidFill>
                <a:effectLst/>
                <a:latin typeface="Arial" panose="020B0604020202020204" pitchFamily="34" charset="0"/>
              </a:rPr>
              <a:t> Αθηνάς. </a:t>
            </a:r>
            <a:r>
              <a:rPr lang="el-GR" b="0" i="0" dirty="0" err="1">
                <a:solidFill>
                  <a:srgbClr val="000000"/>
                </a:solidFill>
                <a:effectLst/>
                <a:latin typeface="Arial" panose="020B0604020202020204" pitchFamily="34" charset="0"/>
              </a:rPr>
              <a:t>Oι</a:t>
            </a:r>
            <a:r>
              <a:rPr lang="el-GR" b="0" i="0" dirty="0">
                <a:solidFill>
                  <a:srgbClr val="000000"/>
                </a:solidFill>
                <a:effectLst/>
                <a:latin typeface="Arial" panose="020B0604020202020204" pitchFamily="34" charset="0"/>
              </a:rPr>
              <a:t> συμπολίτες του έχτισαν την πόρτα του ναού και αφαίρεσαν τη στέγη, για να πεθάνει από την πείνα και το κρύο. Λένε πως ακόμα και η μητέρα του συμμετείχε σ' αυτή την πράξη. Λίγο πριν αφήσει την τελευταία του πνοή τον έβγαλαν έξω από το ναό, για να μην τον μολύνει.</a:t>
            </a:r>
            <a:endParaRPr lang="el-GR" dirty="0"/>
          </a:p>
        </p:txBody>
      </p:sp>
    </p:spTree>
    <p:extLst>
      <p:ext uri="{BB962C8B-B14F-4D97-AF65-F5344CB8AC3E}">
        <p14:creationId xmlns:p14="http://schemas.microsoft.com/office/powerpoint/2010/main" val="2401140322"/>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1773</TotalTime>
  <Words>4491</Words>
  <Application>Microsoft Office PowerPoint</Application>
  <PresentationFormat>Χαρτί Α4 (210x297 χιλ.)</PresentationFormat>
  <Paragraphs>343</Paragraphs>
  <Slides>35</Slides>
  <Notes>1</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35</vt:i4>
      </vt:variant>
    </vt:vector>
  </HeadingPairs>
  <TitlesOfParts>
    <vt:vector size="45" baseType="lpstr">
      <vt:lpstr>Aptos Display</vt:lpstr>
      <vt:lpstr>Arial</vt:lpstr>
      <vt:lpstr>Calibri</vt:lpstr>
      <vt:lpstr>Calibri Light</vt:lpstr>
      <vt:lpstr>Comic Sans MS</vt:lpstr>
      <vt:lpstr>PT Sans</vt:lpstr>
      <vt:lpstr>Sitka Text</vt:lpstr>
      <vt:lpstr>Times New Roman</vt:lpstr>
      <vt:lpstr>Wingdings</vt:lpstr>
      <vt:lpstr>Θέμα του Office</vt:lpstr>
      <vt:lpstr>Προτάσεις για να μαθαίνουν τα παιδιά πιο εύκολα και αποτελεσματικά Ιστορία</vt:lpstr>
      <vt:lpstr>Παρουσίαση του PowerPoint</vt:lpstr>
      <vt:lpstr>Παρουσίαση του PowerPoint</vt:lpstr>
      <vt:lpstr>Παρουσίαση του PowerPoint</vt:lpstr>
      <vt:lpstr>Πλαγιότιτλοι-λέξεις κλειδιά- Ερωτήσεις</vt:lpstr>
      <vt:lpstr>Παρουσίαση του PowerPoint</vt:lpstr>
      <vt:lpstr>Παρουσίαση του PowerPoint</vt:lpstr>
      <vt:lpstr> </vt:lpstr>
      <vt:lpstr>Παρουσίαση του PowerPoint</vt:lpstr>
      <vt:lpstr>Παρουσίαση του PowerPoint</vt:lpstr>
      <vt:lpstr>Παρουσίαση του PowerPoint</vt:lpstr>
      <vt:lpstr>Παρουσίαση του PowerPoint</vt:lpstr>
      <vt:lpstr>Εννοιολογικός χάρτης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Σχεδιάγραμμα μαθήματος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Όλγα Κούση</dc:creator>
  <cp:lastModifiedBy>Efterpi Paliou</cp:lastModifiedBy>
  <cp:revision>61</cp:revision>
  <dcterms:created xsi:type="dcterms:W3CDTF">2023-12-06T09:37:48Z</dcterms:created>
  <dcterms:modified xsi:type="dcterms:W3CDTF">2024-01-24T18:42:53Z</dcterms:modified>
</cp:coreProperties>
</file>